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27"/>
  </p:notesMasterIdLst>
  <p:sldIdLst>
    <p:sldId id="256" r:id="rId2"/>
    <p:sldId id="263" r:id="rId3"/>
    <p:sldId id="258" r:id="rId4"/>
    <p:sldId id="259" r:id="rId5"/>
    <p:sldId id="294" r:id="rId6"/>
    <p:sldId id="295" r:id="rId7"/>
    <p:sldId id="266" r:id="rId8"/>
    <p:sldId id="267" r:id="rId9"/>
    <p:sldId id="292" r:id="rId10"/>
    <p:sldId id="265" r:id="rId11"/>
    <p:sldId id="262" r:id="rId12"/>
    <p:sldId id="268" r:id="rId13"/>
    <p:sldId id="269" r:id="rId14"/>
    <p:sldId id="288" r:id="rId15"/>
    <p:sldId id="289" r:id="rId16"/>
    <p:sldId id="293" r:id="rId17"/>
    <p:sldId id="290" r:id="rId18"/>
    <p:sldId id="270" r:id="rId19"/>
    <p:sldId id="271" r:id="rId20"/>
    <p:sldId id="272" r:id="rId21"/>
    <p:sldId id="273" r:id="rId22"/>
    <p:sldId id="274" r:id="rId23"/>
    <p:sldId id="277" r:id="rId24"/>
    <p:sldId id="278" r:id="rId25"/>
    <p:sldId id="279" r:id="rId26"/>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onica Ahern" initials="VMA"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DA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82" autoAdjust="0"/>
    <p:restoredTop sz="94660"/>
  </p:normalViewPr>
  <p:slideViewPr>
    <p:cSldViewPr>
      <p:cViewPr>
        <p:scale>
          <a:sx n="135" d="100"/>
          <a:sy n="135" d="100"/>
        </p:scale>
        <p:origin x="-1272" y="21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3E6215D7-F155-47B9-A800-909FA9AFB34B}" type="datetimeFigureOut">
              <a:rPr lang="en-US" smtClean="0"/>
              <a:t>8/3/2015</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1EB1F496-BF7B-426A-92E2-121ED5E135D1}" type="slidenum">
              <a:rPr lang="en-US" smtClean="0"/>
              <a:t>‹#›</a:t>
            </a:fld>
            <a:endParaRPr lang="en-US"/>
          </a:p>
        </p:txBody>
      </p:sp>
    </p:spTree>
    <p:extLst>
      <p:ext uri="{BB962C8B-B14F-4D97-AF65-F5344CB8AC3E}">
        <p14:creationId xmlns:p14="http://schemas.microsoft.com/office/powerpoint/2010/main" val="996334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98A45425-B380-45BC-91AC-C97D91EE2227}" type="datetime1">
              <a:rPr lang="en-US" smtClean="0"/>
              <a:t>8/3/2015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40DDC9A7-9EC2-4779-8F04-85ACE0C7939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A1FF99-F9B4-42EC-807A-C0184B399536}" type="datetime1">
              <a:rPr lang="en-US" smtClean="0"/>
              <a:t>8/3/2015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DDC9A7-9EC2-4779-8F04-85ACE0C7939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B2D0EC-1B22-4999-B6D6-3F64C8DAE8ED}" type="datetime1">
              <a:rPr lang="en-US" smtClean="0"/>
              <a:t>8/3/2015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DDC9A7-9EC2-4779-8F04-85ACE0C793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29D5496-DAA1-4D07-8CAC-8536CDDC6A2A}" type="datetime1">
              <a:rPr lang="en-US" smtClean="0"/>
              <a:t>8/3/2015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40DDC9A7-9EC2-4779-8F04-85ACE0C7939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8C273313-5EBE-47A7-BEBE-2E0E443170A9}" type="datetime1">
              <a:rPr lang="en-US" smtClean="0"/>
              <a:t>8/3/2015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40DDC9A7-9EC2-4779-8F04-85ACE0C7939B}"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68583041-1895-40D3-A4AE-482B4813E1E9}" type="datetime1">
              <a:rPr lang="en-US" smtClean="0"/>
              <a:t>8/3/2015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40DDC9A7-9EC2-4779-8F04-85ACE0C7939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5ACB7286-2C90-45AA-A6E5-B8C63C706303}" type="datetime1">
              <a:rPr lang="en-US" smtClean="0"/>
              <a:t>8/3/2015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40DDC9A7-9EC2-4779-8F04-85ACE0C7939B}"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B717087-2205-4528-A72C-8C28B99F0C9E}" type="datetime1">
              <a:rPr lang="en-US" smtClean="0"/>
              <a:t>8/3/2015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DDC9A7-9EC2-4779-8F04-85ACE0C7939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2A9C6F8-10AA-4A72-8ECC-84A4CC6C09F9}" type="datetime1">
              <a:rPr lang="en-US" smtClean="0"/>
              <a:t>8/3/2015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DDC9A7-9EC2-4779-8F04-85ACE0C7939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B677D7B-A66E-4DDC-9049-C8F2C315CF6B}" type="datetime1">
              <a:rPr lang="en-US" smtClean="0"/>
              <a:t>8/3/2015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DDC9A7-9EC2-4779-8F04-85ACE0C7939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6A4DB0C-3AD5-40ED-975F-C43D2969B649}" type="datetime1">
              <a:rPr lang="en-US" smtClean="0"/>
              <a:t>8/3/2015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40DDC9A7-9EC2-4779-8F04-85ACE0C7939B}"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7806E3D-2A47-4FED-A0B1-C8DCF6CDAAA8}" type="datetime1">
              <a:rPr lang="en-US" smtClean="0"/>
              <a:t>8/3/2015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0DDC9A7-9EC2-4779-8F04-85ACE0C7939B}"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86200"/>
            <a:ext cx="8077200" cy="1470025"/>
          </a:xfrm>
        </p:spPr>
        <p:txBody>
          <a:bodyPr>
            <a:normAutofit/>
          </a:bodyPr>
          <a:lstStyle/>
          <a:p>
            <a:pPr algn="ctr"/>
            <a:r>
              <a:rPr lang="en-US" sz="3200" b="1" dirty="0" smtClean="0">
                <a:solidFill>
                  <a:schemeClr val="tx1"/>
                </a:solidFill>
                <a:effectLst>
                  <a:outerShdw blurRad="38100" dist="38100" dir="2700000" algn="tl">
                    <a:srgbClr val="000000">
                      <a:alpha val="43137"/>
                    </a:srgbClr>
                  </a:outerShdw>
                </a:effectLst>
                <a:latin typeface="+mn-lt"/>
                <a:cs typeface="Times New Roman" panose="02020603050405020304" pitchFamily="18" charset="0"/>
              </a:rPr>
              <a:t>ENERGY SUPPLIER WORKSHOP</a:t>
            </a:r>
            <a:br>
              <a:rPr lang="en-US" sz="3200" b="1" dirty="0" smtClean="0">
                <a:solidFill>
                  <a:schemeClr val="tx1"/>
                </a:solidFill>
                <a:effectLst>
                  <a:outerShdw blurRad="38100" dist="38100" dir="2700000" algn="tl">
                    <a:srgbClr val="000000">
                      <a:alpha val="43137"/>
                    </a:srgbClr>
                  </a:outerShdw>
                </a:effectLst>
                <a:latin typeface="+mn-lt"/>
                <a:cs typeface="Times New Roman" panose="02020603050405020304" pitchFamily="18" charset="0"/>
              </a:rPr>
            </a:br>
            <a:r>
              <a:rPr lang="en-US" sz="2200" b="1" dirty="0" smtClean="0">
                <a:solidFill>
                  <a:schemeClr val="tx1"/>
                </a:solidFill>
                <a:effectLst>
                  <a:outerShdw blurRad="38100" dist="38100" dir="2700000" algn="tl">
                    <a:srgbClr val="000000">
                      <a:alpha val="43137"/>
                    </a:srgbClr>
                  </a:outerShdw>
                </a:effectLst>
                <a:latin typeface="+mn-lt"/>
                <a:cs typeface="Times New Roman" panose="02020603050405020304" pitchFamily="18" charset="0"/>
              </a:rPr>
              <a:t>August 4, 2015</a:t>
            </a:r>
            <a:endParaRPr lang="en-US" sz="2200" b="1" dirty="0">
              <a:solidFill>
                <a:schemeClr val="tx1"/>
              </a:solidFill>
              <a:effectLst>
                <a:outerShdw blurRad="38100" dist="38100" dir="2700000" algn="tl">
                  <a:srgbClr val="000000">
                    <a:alpha val="43137"/>
                  </a:srgbClr>
                </a:outerShdw>
              </a:effectLst>
              <a:latin typeface="+mn-lt"/>
              <a:cs typeface="Times New Roman" panose="02020603050405020304"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1447800"/>
            <a:ext cx="2380435" cy="22002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912832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b="1" dirty="0">
                <a:solidFill>
                  <a:schemeClr val="tx1"/>
                </a:solidFill>
                <a:effectLst/>
              </a:rPr>
              <a:t/>
            </a:r>
            <a:br>
              <a:rPr lang="en-US" sz="2000" b="1" dirty="0">
                <a:solidFill>
                  <a:schemeClr val="tx1"/>
                </a:solidFill>
                <a:effectLst/>
              </a:rPr>
            </a:br>
            <a:endParaRPr lang="en-US" sz="2000" b="1" dirty="0">
              <a:solidFill>
                <a:schemeClr val="tx1"/>
              </a:solidFill>
            </a:endParaRPr>
          </a:p>
        </p:txBody>
      </p:sp>
      <p:sp>
        <p:nvSpPr>
          <p:cNvPr id="3" name="Content Placeholder 2"/>
          <p:cNvSpPr>
            <a:spLocks noGrp="1"/>
          </p:cNvSpPr>
          <p:nvPr>
            <p:ph idx="1"/>
          </p:nvPr>
        </p:nvSpPr>
        <p:spPr>
          <a:xfrm>
            <a:off x="304800" y="1600200"/>
            <a:ext cx="8686800" cy="4525963"/>
          </a:xfrm>
        </p:spPr>
        <p:txBody>
          <a:bodyPr>
            <a:normAutofit/>
          </a:bodyPr>
          <a:lstStyle/>
          <a:p>
            <a:pPr lvl="0">
              <a:buClrTx/>
              <a:buFont typeface="Wingdings" panose="05000000000000000000" pitchFamily="2" charset="2"/>
              <a:buChar char="Ø"/>
            </a:pPr>
            <a:r>
              <a:rPr lang="en-US" sz="1200" dirty="0">
                <a:solidFill>
                  <a:schemeClr val="tx1"/>
                </a:solidFill>
              </a:rPr>
              <a:t>Formal Complaints are processed by the Office of the General Counsel.</a:t>
            </a:r>
          </a:p>
          <a:p>
            <a:pPr marL="0" indent="0">
              <a:buClrTx/>
              <a:buNone/>
            </a:pPr>
            <a:r>
              <a:rPr lang="en-US" sz="1200" dirty="0">
                <a:solidFill>
                  <a:schemeClr val="tx1"/>
                </a:solidFill>
              </a:rPr>
              <a:t> </a:t>
            </a:r>
          </a:p>
          <a:p>
            <a:pPr lvl="0">
              <a:buClrTx/>
              <a:buFont typeface="Wingdings" panose="05000000000000000000" pitchFamily="2" charset="2"/>
              <a:buChar char="Ø"/>
            </a:pPr>
            <a:r>
              <a:rPr lang="en-US" sz="1200" dirty="0">
                <a:solidFill>
                  <a:schemeClr val="tx1"/>
                </a:solidFill>
              </a:rPr>
              <a:t>Consumers are required to put Formal Complaints in writing, stating facts necessary to state a claim upon which relief may be granted and the specific relief requested.  </a:t>
            </a:r>
          </a:p>
          <a:p>
            <a:pPr marL="0" indent="0">
              <a:buClrTx/>
              <a:buNone/>
            </a:pPr>
            <a:r>
              <a:rPr lang="en-US" sz="1200" dirty="0">
                <a:solidFill>
                  <a:schemeClr val="tx1"/>
                </a:solidFill>
              </a:rPr>
              <a:t> </a:t>
            </a:r>
          </a:p>
          <a:p>
            <a:pPr lvl="0">
              <a:buClrTx/>
              <a:buFont typeface="Wingdings" panose="05000000000000000000" pitchFamily="2" charset="2"/>
              <a:buChar char="Ø"/>
            </a:pPr>
            <a:r>
              <a:rPr lang="en-US" sz="1200" dirty="0">
                <a:solidFill>
                  <a:schemeClr val="tx1"/>
                </a:solidFill>
              </a:rPr>
              <a:t>Complaints are to be filed with the Office of the Commission Secretary (OCMS).</a:t>
            </a:r>
          </a:p>
          <a:p>
            <a:pPr marL="0" indent="0">
              <a:buClrTx/>
              <a:buNone/>
            </a:pPr>
            <a:r>
              <a:rPr lang="en-US" sz="1200" dirty="0">
                <a:solidFill>
                  <a:schemeClr val="tx1"/>
                </a:solidFill>
              </a:rPr>
              <a:t> </a:t>
            </a:r>
          </a:p>
          <a:p>
            <a:pPr lvl="0">
              <a:buClrTx/>
              <a:buFont typeface="Wingdings" panose="05000000000000000000" pitchFamily="2" charset="2"/>
              <a:buChar char="Ø"/>
            </a:pPr>
            <a:r>
              <a:rPr lang="en-US" sz="1200" dirty="0">
                <a:solidFill>
                  <a:schemeClr val="tx1"/>
                </a:solidFill>
              </a:rPr>
              <a:t>Within 2 Business Days of Complaint’s filing, OCMS is to notify the affected Energy Supplier (Contact info should be on file) and provide the supplier with a copy of filing.</a:t>
            </a:r>
          </a:p>
          <a:p>
            <a:pPr marL="0" indent="0">
              <a:buClrTx/>
              <a:buNone/>
            </a:pPr>
            <a:r>
              <a:rPr lang="en-US" sz="1200" dirty="0">
                <a:solidFill>
                  <a:schemeClr val="tx1"/>
                </a:solidFill>
              </a:rPr>
              <a:t> </a:t>
            </a:r>
          </a:p>
          <a:p>
            <a:pPr lvl="0">
              <a:buClrTx/>
              <a:buFont typeface="Wingdings" panose="05000000000000000000" pitchFamily="2" charset="2"/>
              <a:buChar char="Ø"/>
            </a:pPr>
            <a:r>
              <a:rPr lang="en-US" sz="1200" dirty="0">
                <a:solidFill>
                  <a:schemeClr val="tx1"/>
                </a:solidFill>
              </a:rPr>
              <a:t>The Energy Supplier is required to file a written answer OCMS within 14 Days and serve the answer on the Customer/Representative/legal counsel.  </a:t>
            </a:r>
          </a:p>
        </p:txBody>
      </p:sp>
      <p:sp>
        <p:nvSpPr>
          <p:cNvPr id="5" name="Slide Number Placeholder 4"/>
          <p:cNvSpPr>
            <a:spLocks noGrp="1"/>
          </p:cNvSpPr>
          <p:nvPr>
            <p:ph type="sldNum" sz="quarter" idx="12"/>
          </p:nvPr>
        </p:nvSpPr>
        <p:spPr/>
        <p:txBody>
          <a:bodyPr/>
          <a:lstStyle/>
          <a:p>
            <a:fld id="{40DDC9A7-9EC2-4779-8F04-85ACE0C7939B}" type="slidenum">
              <a:rPr lang="en-US" smtClean="0"/>
              <a:t>10</a:t>
            </a:fld>
            <a:endParaRPr lang="en-US"/>
          </a:p>
        </p:txBody>
      </p:sp>
      <p:sp>
        <p:nvSpPr>
          <p:cNvPr id="4" name="Rectangle 3"/>
          <p:cNvSpPr/>
          <p:nvPr/>
        </p:nvSpPr>
        <p:spPr>
          <a:xfrm>
            <a:off x="1143000" y="438090"/>
            <a:ext cx="6477000" cy="400110"/>
          </a:xfrm>
          <a:prstGeom prst="rect">
            <a:avLst/>
          </a:prstGeom>
        </p:spPr>
        <p:txBody>
          <a:bodyPr wrap="square">
            <a:spAutoFit/>
          </a:bodyPr>
          <a:lstStyle/>
          <a:p>
            <a:pPr algn="ctr"/>
            <a:r>
              <a:rPr lang="en-US" sz="2000" b="1" dirty="0">
                <a:effectLst>
                  <a:outerShdw blurRad="38100" dist="38100" dir="2700000" algn="tl">
                    <a:srgbClr val="000000">
                      <a:alpha val="43137"/>
                    </a:srgbClr>
                  </a:outerShdw>
                </a:effectLst>
              </a:rPr>
              <a:t>FORMAL COMPLAINTS (§§324 and 325)</a:t>
            </a: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74949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71600"/>
            <a:ext cx="8229600" cy="5181600"/>
          </a:xfrm>
        </p:spPr>
        <p:txBody>
          <a:bodyPr>
            <a:noAutofit/>
          </a:bodyPr>
          <a:lstStyle/>
          <a:p>
            <a:pPr lvl="0" algn="just">
              <a:buClrTx/>
              <a:buFont typeface="Wingdings" panose="05000000000000000000" pitchFamily="2" charset="2"/>
              <a:buChar char="Ø"/>
            </a:pPr>
            <a:r>
              <a:rPr lang="en-US" sz="1200" dirty="0" smtClean="0">
                <a:solidFill>
                  <a:schemeClr val="tx1"/>
                </a:solidFill>
              </a:rPr>
              <a:t>Section 325 contains </a:t>
            </a:r>
            <a:r>
              <a:rPr lang="en-US" sz="1200" dirty="0">
                <a:solidFill>
                  <a:schemeClr val="tx1"/>
                </a:solidFill>
              </a:rPr>
              <a:t>the formal hearing process which is available to consumers who receive their energy needs from Energy </a:t>
            </a:r>
            <a:r>
              <a:rPr lang="en-US" sz="1200" dirty="0" smtClean="0">
                <a:solidFill>
                  <a:schemeClr val="tx1"/>
                </a:solidFill>
              </a:rPr>
              <a:t>Suppliers. If this section is </a:t>
            </a:r>
            <a:r>
              <a:rPr lang="en-US" sz="1200" dirty="0">
                <a:solidFill>
                  <a:schemeClr val="tx1"/>
                </a:solidFill>
              </a:rPr>
              <a:t>silent on an issue, the Hearing Officer has the discretion to use Chapter 1 regulations as appropriate.  The formal rules of evidence shall not apply, but the hearing officer shall exclude irrelevant or unduly repetitious evidence.  All proceedings shall be recorded or transcribed by a certified court reporter.</a:t>
            </a:r>
          </a:p>
          <a:p>
            <a:pPr marL="0" indent="0" algn="just">
              <a:buClrTx/>
              <a:buNone/>
            </a:pPr>
            <a:r>
              <a:rPr lang="en-US" sz="1200" dirty="0">
                <a:solidFill>
                  <a:schemeClr val="tx1"/>
                </a:solidFill>
              </a:rPr>
              <a:t> </a:t>
            </a:r>
          </a:p>
          <a:p>
            <a:pPr lvl="0" algn="just">
              <a:buClrTx/>
              <a:buFont typeface="Wingdings" panose="05000000000000000000" pitchFamily="2" charset="2"/>
              <a:buChar char="Ø"/>
            </a:pPr>
            <a:r>
              <a:rPr lang="en-US" sz="1200" dirty="0">
                <a:solidFill>
                  <a:schemeClr val="tx1"/>
                </a:solidFill>
              </a:rPr>
              <a:t>When a formal hearing is requested, a hearing officer is designated, and the matter is scheduled within forty-five (45) days of the filing of the Answer</a:t>
            </a:r>
          </a:p>
          <a:p>
            <a:pPr marL="0" indent="0" algn="just">
              <a:buClrTx/>
              <a:buNone/>
            </a:pPr>
            <a:r>
              <a:rPr lang="en-US" sz="1200" dirty="0">
                <a:solidFill>
                  <a:schemeClr val="tx1"/>
                </a:solidFill>
              </a:rPr>
              <a:t> </a:t>
            </a:r>
          </a:p>
          <a:p>
            <a:pPr lvl="0" algn="just">
              <a:buClrTx/>
              <a:buFont typeface="Wingdings" panose="05000000000000000000" pitchFamily="2" charset="2"/>
              <a:buChar char="Ø"/>
            </a:pPr>
            <a:r>
              <a:rPr lang="en-US" sz="1200" dirty="0">
                <a:solidFill>
                  <a:schemeClr val="tx1"/>
                </a:solidFill>
              </a:rPr>
              <a:t>At least 14 days prior to the hearing date, notice of the hearing is served via first-class mail and the notice informs the parties that if they fail to attend a scheduled hearing without evidence of good cause, the hearing officer, among other things, may dismiss the Complaint with prejudice or hear evidence and render a decision. </a:t>
            </a:r>
          </a:p>
          <a:p>
            <a:pPr marL="0" indent="0" algn="just">
              <a:buClrTx/>
              <a:buNone/>
            </a:pPr>
            <a:r>
              <a:rPr lang="en-US" sz="1200" dirty="0">
                <a:solidFill>
                  <a:schemeClr val="tx1"/>
                </a:solidFill>
              </a:rPr>
              <a:t> </a:t>
            </a:r>
          </a:p>
          <a:p>
            <a:pPr lvl="0" algn="just">
              <a:buClrTx/>
              <a:buFont typeface="Wingdings" panose="05000000000000000000" pitchFamily="2" charset="2"/>
              <a:buChar char="Ø"/>
            </a:pPr>
            <a:r>
              <a:rPr lang="en-US" sz="1200" dirty="0">
                <a:solidFill>
                  <a:schemeClr val="tx1"/>
                </a:solidFill>
              </a:rPr>
              <a:t>Parties can request a continuance.  However, a Party requesting a second continuance will be required to provide good cause for the continuance.</a:t>
            </a:r>
          </a:p>
          <a:p>
            <a:pPr marL="0" indent="0" algn="just">
              <a:buClrTx/>
              <a:buNone/>
            </a:pPr>
            <a:r>
              <a:rPr lang="en-US" sz="1200" dirty="0">
                <a:solidFill>
                  <a:schemeClr val="tx1"/>
                </a:solidFill>
              </a:rPr>
              <a:t> </a:t>
            </a:r>
          </a:p>
          <a:p>
            <a:pPr lvl="0" algn="just">
              <a:buClrTx/>
              <a:buFont typeface="Wingdings" panose="05000000000000000000" pitchFamily="2" charset="2"/>
              <a:buChar char="Ø"/>
            </a:pPr>
            <a:r>
              <a:rPr lang="en-US" sz="1200" dirty="0">
                <a:solidFill>
                  <a:schemeClr val="tx1"/>
                </a:solidFill>
              </a:rPr>
              <a:t>Parties are to provide witnesses and documents/information/data as requested.  However, information deemed to be confidential may be reviewed in a manner that is consistent with the Commission’s Rules of Practice and Procedure.</a:t>
            </a:r>
          </a:p>
          <a:p>
            <a:pPr algn="just">
              <a:buClrTx/>
              <a:buFont typeface="Wingdings" panose="05000000000000000000" pitchFamily="2" charset="2"/>
              <a:buChar char="Ø"/>
            </a:pPr>
            <a:endParaRPr lang="en-US" sz="1200" dirty="0" smtClean="0">
              <a:solidFill>
                <a:schemeClr val="tx1"/>
              </a:solidFill>
            </a:endParaRPr>
          </a:p>
          <a:p>
            <a:pPr algn="just">
              <a:buClrTx/>
              <a:buFont typeface="Wingdings" panose="05000000000000000000" pitchFamily="2" charset="2"/>
              <a:buChar char="Ø"/>
            </a:pPr>
            <a:r>
              <a:rPr lang="en-US" sz="1200" dirty="0" smtClean="0">
                <a:solidFill>
                  <a:schemeClr val="tx1"/>
                </a:solidFill>
              </a:rPr>
              <a:t>Parties </a:t>
            </a:r>
            <a:r>
              <a:rPr lang="en-US" sz="1200" dirty="0">
                <a:solidFill>
                  <a:schemeClr val="tx1"/>
                </a:solidFill>
              </a:rPr>
              <a:t>may be represented or </a:t>
            </a:r>
            <a:r>
              <a:rPr lang="en-US" sz="1200" i="1" dirty="0">
                <a:solidFill>
                  <a:schemeClr val="tx1"/>
                </a:solidFill>
              </a:rPr>
              <a:t>pro se… and </a:t>
            </a:r>
            <a:r>
              <a:rPr lang="en-US" sz="1200" dirty="0">
                <a:solidFill>
                  <a:schemeClr val="tx1"/>
                </a:solidFill>
              </a:rPr>
              <a:t>the Hearing Officer may construe the pleadings liberally, limit lines of questioning, direct the order of testimony </a:t>
            </a:r>
            <a:r>
              <a:rPr lang="en-US" sz="1200" dirty="0" smtClean="0">
                <a:solidFill>
                  <a:schemeClr val="tx1"/>
                </a:solidFill>
              </a:rPr>
              <a:t>and elicit </a:t>
            </a:r>
            <a:r>
              <a:rPr lang="en-US" sz="1200" dirty="0">
                <a:solidFill>
                  <a:schemeClr val="tx1"/>
                </a:solidFill>
              </a:rPr>
              <a:t>testimony</a:t>
            </a:r>
            <a:r>
              <a:rPr lang="en-US" sz="1200" dirty="0" smtClean="0">
                <a:solidFill>
                  <a:schemeClr val="tx1"/>
                </a:solidFill>
              </a:rPr>
              <a:t>; the parties may present </a:t>
            </a:r>
            <a:r>
              <a:rPr lang="en-US" sz="1200" dirty="0">
                <a:solidFill>
                  <a:schemeClr val="tx1"/>
                </a:solidFill>
              </a:rPr>
              <a:t>evidence, call witnesses under oath, cross examine, present arguments</a:t>
            </a:r>
            <a:r>
              <a:rPr lang="en-US" sz="1200" dirty="0" smtClean="0">
                <a:solidFill>
                  <a:schemeClr val="tx1"/>
                </a:solidFill>
              </a:rPr>
              <a:t> </a:t>
            </a:r>
            <a:endParaRPr lang="en-US" sz="1200" dirty="0">
              <a:solidFill>
                <a:schemeClr val="tx1"/>
              </a:solidFill>
            </a:endParaRPr>
          </a:p>
        </p:txBody>
      </p:sp>
      <p:sp>
        <p:nvSpPr>
          <p:cNvPr id="2" name="Slide Number Placeholder 1"/>
          <p:cNvSpPr>
            <a:spLocks noGrp="1"/>
          </p:cNvSpPr>
          <p:nvPr>
            <p:ph type="sldNum" sz="quarter" idx="12"/>
          </p:nvPr>
        </p:nvSpPr>
        <p:spPr/>
        <p:txBody>
          <a:bodyPr/>
          <a:lstStyle/>
          <a:p>
            <a:fld id="{40DDC9A7-9EC2-4779-8F04-85ACE0C7939B}" type="slidenum">
              <a:rPr lang="en-US" smtClean="0"/>
              <a:t>11</a:t>
            </a:fld>
            <a:endParaRPr lang="en-US"/>
          </a:p>
        </p:txBody>
      </p:sp>
      <p:sp>
        <p:nvSpPr>
          <p:cNvPr id="4" name="Rectangle 3"/>
          <p:cNvSpPr/>
          <p:nvPr/>
        </p:nvSpPr>
        <p:spPr>
          <a:xfrm>
            <a:off x="1143000" y="381000"/>
            <a:ext cx="6858000" cy="400110"/>
          </a:xfrm>
          <a:prstGeom prst="rect">
            <a:avLst/>
          </a:prstGeom>
        </p:spPr>
        <p:txBody>
          <a:bodyPr wrap="square">
            <a:spAutoFit/>
          </a:bodyPr>
          <a:lstStyle/>
          <a:p>
            <a:r>
              <a:rPr lang="en-US" sz="2000" b="1" dirty="0" smtClean="0">
                <a:effectLst>
                  <a:outerShdw blurRad="38100" dist="38100" dir="2700000" algn="tl">
                    <a:srgbClr val="000000">
                      <a:alpha val="43137"/>
                    </a:srgbClr>
                  </a:outerShdw>
                </a:effectLst>
              </a:rPr>
              <a:t>FORMAL HEARING PROCEDURES (§§ 325.1-325.19)</a:t>
            </a:r>
            <a:endParaRPr lang="en-US" sz="2000" b="1" dirty="0">
              <a:effectLst>
                <a:outerShdw blurRad="38100" dist="38100" dir="2700000" algn="tl">
                  <a:srgbClr val="000000">
                    <a:alpha val="43137"/>
                  </a:srgbClr>
                </a:outerShdw>
              </a:effectLst>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2684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686800" cy="4267200"/>
          </a:xfrm>
        </p:spPr>
        <p:txBody>
          <a:bodyPr>
            <a:normAutofit/>
          </a:bodyPr>
          <a:lstStyle/>
          <a:p>
            <a:pPr lvl="0" algn="just">
              <a:buClrTx/>
              <a:buFont typeface="Wingdings" panose="05000000000000000000" pitchFamily="2" charset="2"/>
              <a:buChar char="Ø"/>
            </a:pPr>
            <a:r>
              <a:rPr lang="en-US" sz="1200" dirty="0">
                <a:solidFill>
                  <a:schemeClr val="tx1"/>
                </a:solidFill>
              </a:rPr>
              <a:t>The Hearing </a:t>
            </a:r>
            <a:r>
              <a:rPr lang="en-US" sz="1200" dirty="0" smtClean="0">
                <a:solidFill>
                  <a:schemeClr val="tx1"/>
                </a:solidFill>
              </a:rPr>
              <a:t>Officer’s </a:t>
            </a:r>
            <a:r>
              <a:rPr lang="en-US" sz="1200" dirty="0">
                <a:solidFill>
                  <a:schemeClr val="tx1"/>
                </a:solidFill>
              </a:rPr>
              <a:t>decision should issue within 30 days after the close of the record.  The remedies available to the Hearing Officer are: refunds, credits, installment payments, and other equitable or injunctive relief BUT not compensatory or punitive damages. If the sole basis for relief is compensatory/punitive damages the Complaint may be dismissed with prejudice by the Hearing Officer for failure to state a claim upon which relief may be granted.</a:t>
            </a:r>
          </a:p>
          <a:p>
            <a:pPr marL="0" indent="0" algn="just">
              <a:buClrTx/>
              <a:buNone/>
            </a:pPr>
            <a:r>
              <a:rPr lang="en-US" sz="1200" dirty="0">
                <a:solidFill>
                  <a:schemeClr val="tx1"/>
                </a:solidFill>
              </a:rPr>
              <a:t> </a:t>
            </a:r>
          </a:p>
          <a:p>
            <a:pPr lvl="0" algn="just">
              <a:buClrTx/>
              <a:buFont typeface="Wingdings" panose="05000000000000000000" pitchFamily="2" charset="2"/>
              <a:buChar char="Ø"/>
            </a:pPr>
            <a:r>
              <a:rPr lang="en-US" sz="1200" dirty="0">
                <a:solidFill>
                  <a:schemeClr val="tx1"/>
                </a:solidFill>
              </a:rPr>
              <a:t>The Hearing Officer’s decision will note </a:t>
            </a:r>
            <a:r>
              <a:rPr lang="en-US" sz="1200" dirty="0" smtClean="0">
                <a:solidFill>
                  <a:schemeClr val="tx1"/>
                </a:solidFill>
              </a:rPr>
              <a:t>how a party can appeal </a:t>
            </a:r>
            <a:r>
              <a:rPr lang="en-US" sz="1200" dirty="0">
                <a:solidFill>
                  <a:schemeClr val="tx1"/>
                </a:solidFill>
              </a:rPr>
              <a:t>and indicate the last date the appeal may be filed.</a:t>
            </a:r>
          </a:p>
          <a:p>
            <a:pPr marL="0" indent="0" algn="just">
              <a:buClrTx/>
              <a:buNone/>
            </a:pPr>
            <a:r>
              <a:rPr lang="en-US" sz="1200" dirty="0">
                <a:solidFill>
                  <a:schemeClr val="tx1"/>
                </a:solidFill>
              </a:rPr>
              <a:t> </a:t>
            </a:r>
          </a:p>
          <a:p>
            <a:pPr lvl="0" algn="just">
              <a:buClrTx/>
              <a:buFont typeface="Wingdings" panose="05000000000000000000" pitchFamily="2" charset="2"/>
              <a:buChar char="Ø"/>
            </a:pPr>
            <a:r>
              <a:rPr lang="en-US" sz="1200" dirty="0">
                <a:solidFill>
                  <a:schemeClr val="tx1"/>
                </a:solidFill>
              </a:rPr>
              <a:t>The Hearing Officer’s decision is final if there is no appeal to the Commission within 30 days.  However, if appealed, the appeal should identify the decision appealed and </a:t>
            </a:r>
            <a:r>
              <a:rPr lang="en-US" sz="1200" dirty="0" smtClean="0">
                <a:solidFill>
                  <a:schemeClr val="tx1"/>
                </a:solidFill>
              </a:rPr>
              <a:t>specify </a:t>
            </a:r>
            <a:r>
              <a:rPr lang="en-US" sz="1200" dirty="0">
                <a:solidFill>
                  <a:schemeClr val="tx1"/>
                </a:solidFill>
              </a:rPr>
              <a:t>the grounds for appeal.  The opposing Party has 7 </a:t>
            </a:r>
            <a:r>
              <a:rPr lang="en-US" sz="1200" dirty="0" smtClean="0">
                <a:solidFill>
                  <a:schemeClr val="tx1"/>
                </a:solidFill>
              </a:rPr>
              <a:t>to 10 days </a:t>
            </a:r>
            <a:r>
              <a:rPr lang="en-US" sz="1200" dirty="0">
                <a:solidFill>
                  <a:schemeClr val="tx1"/>
                </a:solidFill>
              </a:rPr>
              <a:t>to respond.</a:t>
            </a:r>
          </a:p>
          <a:p>
            <a:pPr marL="0" indent="0" algn="just">
              <a:buClrTx/>
              <a:buNone/>
            </a:pPr>
            <a:r>
              <a:rPr lang="en-US" sz="1200" dirty="0">
                <a:solidFill>
                  <a:schemeClr val="tx1"/>
                </a:solidFill>
              </a:rPr>
              <a:t> </a:t>
            </a:r>
          </a:p>
          <a:p>
            <a:pPr lvl="0" algn="just">
              <a:buClrTx/>
              <a:buFont typeface="Wingdings" panose="05000000000000000000" pitchFamily="2" charset="2"/>
              <a:buChar char="Ø"/>
            </a:pPr>
            <a:r>
              <a:rPr lang="en-US" sz="1200" dirty="0">
                <a:solidFill>
                  <a:schemeClr val="tx1"/>
                </a:solidFill>
              </a:rPr>
              <a:t>The Commission shall issue an Order on Appeal within 30 days of certification of the record and the Order will either adopt, remand, state the Commissions’ own decision, or other action deemed appropriate.  However, if the </a:t>
            </a:r>
            <a:r>
              <a:rPr lang="en-US" sz="1200" dirty="0" smtClean="0">
                <a:solidFill>
                  <a:schemeClr val="tx1"/>
                </a:solidFill>
              </a:rPr>
              <a:t>Commission does </a:t>
            </a:r>
            <a:r>
              <a:rPr lang="en-US" sz="1200" dirty="0">
                <a:solidFill>
                  <a:schemeClr val="tx1"/>
                </a:solidFill>
              </a:rPr>
              <a:t>not render a decision within thirty 30 days, then the </a:t>
            </a:r>
            <a:r>
              <a:rPr lang="en-US" sz="1200" dirty="0" smtClean="0">
                <a:solidFill>
                  <a:schemeClr val="tx1"/>
                </a:solidFill>
              </a:rPr>
              <a:t>Hearing </a:t>
            </a:r>
            <a:r>
              <a:rPr lang="en-US" sz="1200" dirty="0">
                <a:solidFill>
                  <a:schemeClr val="tx1"/>
                </a:solidFill>
              </a:rPr>
              <a:t>O</a:t>
            </a:r>
            <a:r>
              <a:rPr lang="en-US" sz="1200" dirty="0" smtClean="0">
                <a:solidFill>
                  <a:schemeClr val="tx1"/>
                </a:solidFill>
              </a:rPr>
              <a:t>fficer’s </a:t>
            </a:r>
            <a:r>
              <a:rPr lang="en-US" sz="1200" dirty="0">
                <a:solidFill>
                  <a:schemeClr val="tx1"/>
                </a:solidFill>
              </a:rPr>
              <a:t>decision becomes the final decision of the </a:t>
            </a:r>
            <a:r>
              <a:rPr lang="en-US" sz="1200" dirty="0" smtClean="0">
                <a:solidFill>
                  <a:schemeClr val="tx1"/>
                </a:solidFill>
              </a:rPr>
              <a:t>Commission, unless </a:t>
            </a:r>
            <a:r>
              <a:rPr lang="en-US" sz="1200" dirty="0">
                <a:solidFill>
                  <a:schemeClr val="tx1"/>
                </a:solidFill>
              </a:rPr>
              <a:t>tolled.  </a:t>
            </a:r>
          </a:p>
          <a:p>
            <a:pPr algn="just">
              <a:buClrTx/>
              <a:buFont typeface="Wingdings" panose="05000000000000000000" pitchFamily="2" charset="2"/>
              <a:buChar char="Ø"/>
            </a:pPr>
            <a:endParaRPr lang="en-US" sz="1200" dirty="0">
              <a:solidFill>
                <a:schemeClr val="tx1"/>
              </a:solidFill>
            </a:endParaRPr>
          </a:p>
          <a:p>
            <a:pPr lvl="0" algn="just">
              <a:buClrTx/>
              <a:buFont typeface="Wingdings" panose="05000000000000000000" pitchFamily="2" charset="2"/>
              <a:buChar char="Ø"/>
            </a:pPr>
            <a:r>
              <a:rPr lang="en-US" sz="1200" dirty="0">
                <a:solidFill>
                  <a:schemeClr val="tx1"/>
                </a:solidFill>
              </a:rPr>
              <a:t>Parties have 30 days from the issuance of a decision to request reconsideration of the Order on Appeal.  The filing of such request acts as a stay of the order until the Commission takes final action.  Review of a final Commission decision shall be to the District of Columbia Court of Appeals pursuant to D.C. Code §§ 34-604 and 34-605 (2001).</a:t>
            </a:r>
          </a:p>
          <a:p>
            <a:pPr marL="0" indent="0" algn="just">
              <a:buClrTx/>
              <a:buNone/>
            </a:pPr>
            <a:r>
              <a:rPr lang="en-US" sz="1200" dirty="0"/>
              <a:t> </a:t>
            </a:r>
          </a:p>
          <a:p>
            <a:pPr algn="just">
              <a:buClrTx/>
              <a:buFont typeface="Wingdings" panose="05000000000000000000" pitchFamily="2" charset="2"/>
              <a:buChar char="Ø"/>
            </a:pPr>
            <a:endParaRPr lang="en-US" sz="1200" dirty="0"/>
          </a:p>
          <a:p>
            <a:pPr>
              <a:buClrTx/>
              <a:buFont typeface="Wingdings" panose="05000000000000000000" pitchFamily="2" charset="2"/>
              <a:buChar char="Ø"/>
            </a:pPr>
            <a:endParaRPr lang="en-US" dirty="0"/>
          </a:p>
        </p:txBody>
      </p:sp>
      <p:sp>
        <p:nvSpPr>
          <p:cNvPr id="2" name="Slide Number Placeholder 1"/>
          <p:cNvSpPr>
            <a:spLocks noGrp="1"/>
          </p:cNvSpPr>
          <p:nvPr>
            <p:ph type="sldNum" sz="quarter" idx="12"/>
          </p:nvPr>
        </p:nvSpPr>
        <p:spPr/>
        <p:txBody>
          <a:bodyPr/>
          <a:lstStyle/>
          <a:p>
            <a:fld id="{40DDC9A7-9EC2-4779-8F04-85ACE0C7939B}" type="slidenum">
              <a:rPr lang="en-US" smtClean="0"/>
              <a:t>12</a:t>
            </a:fld>
            <a:endParaRPr lang="en-US"/>
          </a:p>
        </p:txBody>
      </p:sp>
      <p:sp>
        <p:nvSpPr>
          <p:cNvPr id="4" name="Rectangle 3"/>
          <p:cNvSpPr/>
          <p:nvPr/>
        </p:nvSpPr>
        <p:spPr>
          <a:xfrm>
            <a:off x="2286000" y="438090"/>
            <a:ext cx="4330032" cy="400110"/>
          </a:xfrm>
          <a:prstGeom prst="rect">
            <a:avLst/>
          </a:prstGeom>
        </p:spPr>
        <p:txBody>
          <a:bodyPr wrap="none">
            <a:spAutoFit/>
          </a:bodyPr>
          <a:lstStyle/>
          <a:p>
            <a:r>
              <a:rPr lang="en-US" sz="2000" b="1" dirty="0">
                <a:effectLst>
                  <a:outerShdw blurRad="38100" dist="38100" dir="2700000" algn="tl">
                    <a:srgbClr val="000000">
                      <a:alpha val="43137"/>
                    </a:srgbClr>
                  </a:outerShdw>
                </a:effectLst>
              </a:rPr>
              <a:t>DECISION AND APPEALS  (§ 326)</a:t>
            </a:r>
            <a:endParaRPr lang="en-US" sz="2000" dirty="0">
              <a:effectLst>
                <a:outerShdw blurRad="38100" dist="38100" dir="2700000" algn="tl">
                  <a:srgbClr val="000000">
                    <a:alpha val="43137"/>
                  </a:srgbClr>
                </a:outerShdw>
              </a:effectLst>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74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54162"/>
            <a:ext cx="8686800" cy="4770438"/>
          </a:xfrm>
        </p:spPr>
        <p:txBody>
          <a:bodyPr>
            <a:normAutofit/>
          </a:bodyPr>
          <a:lstStyle/>
          <a:p>
            <a:pPr marL="0" indent="0" algn="ctr">
              <a:buNone/>
            </a:pPr>
            <a:r>
              <a:rPr lang="en-US" sz="1600" b="1" dirty="0">
                <a:solidFill>
                  <a:schemeClr val="tx1"/>
                </a:solidFill>
              </a:rPr>
              <a:t>ENERGY SUPPLIER CUSTOMER PROTECTION STANDARDS (§</a:t>
            </a:r>
            <a:r>
              <a:rPr lang="en-US" sz="1600" b="1" dirty="0" smtClean="0">
                <a:solidFill>
                  <a:schemeClr val="tx1"/>
                </a:solidFill>
              </a:rPr>
              <a:t>327)</a:t>
            </a:r>
          </a:p>
          <a:p>
            <a:pPr marL="0" indent="0" algn="ctr">
              <a:buNone/>
            </a:pPr>
            <a:endParaRPr lang="en-US" sz="1600" b="1" dirty="0" smtClean="0"/>
          </a:p>
          <a:p>
            <a:pPr lvl="0" algn="just">
              <a:buClr>
                <a:schemeClr val="tx1"/>
              </a:buClr>
              <a:buFont typeface="Wingdings" panose="05000000000000000000" pitchFamily="2" charset="2"/>
              <a:buChar char="Ø"/>
            </a:pPr>
            <a:r>
              <a:rPr lang="en-US" sz="1200" dirty="0">
                <a:solidFill>
                  <a:schemeClr val="tx1"/>
                </a:solidFill>
              </a:rPr>
              <a:t>This section provides the billing, Deposit, Enrollment, Termination of Contract, supplier switching, advertising and minimum Contract standards that apply to Energy Suppliers.  Alleged violations of this section are generally addressed through the Complaint procedures in § 320 and the Energy Supplier has the burden of proving the existence of a contract (§327.24).  Violations of this section may subject an Energy Supplier to Sanctions including license revocation (§327.54).</a:t>
            </a:r>
          </a:p>
          <a:p>
            <a:pPr algn="just">
              <a:buClr>
                <a:schemeClr val="tx1"/>
              </a:buClr>
              <a:buFont typeface="Wingdings" panose="05000000000000000000" pitchFamily="2" charset="2"/>
              <a:buChar char="Ø"/>
            </a:pPr>
            <a:endParaRPr lang="en-US" sz="1200" dirty="0">
              <a:solidFill>
                <a:schemeClr val="tx1"/>
              </a:solidFill>
            </a:endParaRPr>
          </a:p>
          <a:p>
            <a:pPr lvl="0" algn="just">
              <a:buClr>
                <a:schemeClr val="tx1"/>
              </a:buClr>
              <a:buFont typeface="Wingdings" panose="05000000000000000000" pitchFamily="2" charset="2"/>
              <a:buChar char="Ø"/>
            </a:pPr>
            <a:r>
              <a:rPr lang="en-US" sz="1200" dirty="0">
                <a:solidFill>
                  <a:schemeClr val="tx1"/>
                </a:solidFill>
              </a:rPr>
              <a:t>No unlawful, misleading or deceptive marketing, advertising, Solicitation or trade practices such as Cramming or Slamming and abide by Do Not Contact requests.  §§327.2-327.4 and §§327.12-327.13</a:t>
            </a:r>
            <a:r>
              <a:rPr lang="en-US" sz="1200" dirty="0" smtClean="0">
                <a:solidFill>
                  <a:schemeClr val="tx1"/>
                </a:solidFill>
              </a:rPr>
              <a:t>.</a:t>
            </a:r>
          </a:p>
          <a:p>
            <a:pPr lvl="0" algn="just">
              <a:buClr>
                <a:schemeClr val="tx1"/>
              </a:buClr>
              <a:buFont typeface="Wingdings" panose="05000000000000000000" pitchFamily="2" charset="2"/>
              <a:buChar char="Ø"/>
            </a:pPr>
            <a:endParaRPr lang="en-US" sz="1200" dirty="0">
              <a:solidFill>
                <a:schemeClr val="tx1"/>
              </a:solidFill>
            </a:endParaRPr>
          </a:p>
          <a:p>
            <a:pPr lvl="0" algn="just">
              <a:buClr>
                <a:schemeClr val="tx1"/>
              </a:buClr>
              <a:buFont typeface="Wingdings" panose="05000000000000000000" pitchFamily="2" charset="2"/>
              <a:buChar char="Ø"/>
            </a:pPr>
            <a:r>
              <a:rPr lang="en-US" sz="1200" dirty="0">
                <a:solidFill>
                  <a:schemeClr val="tx1"/>
                </a:solidFill>
              </a:rPr>
              <a:t>Prohibition against disclosing Account status and Customer information</a:t>
            </a:r>
            <a:r>
              <a:rPr lang="en-US" sz="1200" dirty="0" smtClean="0">
                <a:solidFill>
                  <a:schemeClr val="tx1"/>
                </a:solidFill>
              </a:rPr>
              <a:t>.</a:t>
            </a:r>
          </a:p>
          <a:p>
            <a:pPr lvl="0" algn="just">
              <a:buClr>
                <a:schemeClr val="tx1"/>
              </a:buClr>
              <a:buFont typeface="Wingdings" panose="05000000000000000000" pitchFamily="2" charset="2"/>
              <a:buChar char="Ø"/>
            </a:pPr>
            <a:endParaRPr lang="en-US" sz="1200" dirty="0">
              <a:solidFill>
                <a:schemeClr val="tx1"/>
              </a:solidFill>
            </a:endParaRPr>
          </a:p>
          <a:p>
            <a:pPr algn="just">
              <a:buClr>
                <a:schemeClr val="tx1"/>
              </a:buClr>
              <a:buFont typeface="Wingdings" panose="05000000000000000000" pitchFamily="2" charset="2"/>
              <a:buChar char="Ø"/>
            </a:pPr>
            <a:r>
              <a:rPr lang="en-US" sz="1200" dirty="0">
                <a:solidFill>
                  <a:schemeClr val="tx1"/>
                </a:solidFill>
              </a:rPr>
              <a:t> </a:t>
            </a:r>
            <a:r>
              <a:rPr lang="en-US" sz="1200" dirty="0" smtClean="0">
                <a:solidFill>
                  <a:schemeClr val="tx1"/>
                </a:solidFill>
              </a:rPr>
              <a:t>Solicitations </a:t>
            </a:r>
            <a:r>
              <a:rPr lang="en-US" sz="1200" dirty="0">
                <a:solidFill>
                  <a:schemeClr val="tx1"/>
                </a:solidFill>
              </a:rPr>
              <a:t>must contain pertinent information about the supplier, the license number, the price, the time period offer is open, the duration of contract, any disclaimers and that it does not include taxes, fees and other charges. §327.7.</a:t>
            </a:r>
          </a:p>
          <a:p>
            <a:pPr lvl="0">
              <a:buClr>
                <a:schemeClr val="tx1"/>
              </a:buClr>
              <a:buFont typeface="Wingdings" panose="05000000000000000000" pitchFamily="2" charset="2"/>
              <a:buChar char="Ø"/>
            </a:pPr>
            <a:endParaRPr lang="en-US" sz="1200" dirty="0">
              <a:solidFill>
                <a:schemeClr val="tx1"/>
              </a:solidFill>
            </a:endParaRPr>
          </a:p>
          <a:p>
            <a:pPr>
              <a:buClr>
                <a:schemeClr val="tx1"/>
              </a:buClr>
              <a:buFont typeface="Wingdings" panose="05000000000000000000" pitchFamily="2" charset="2"/>
              <a:buChar char="Ø"/>
            </a:pPr>
            <a:endParaRPr lang="en-US" sz="1200" b="1" dirty="0"/>
          </a:p>
        </p:txBody>
      </p:sp>
      <p:sp>
        <p:nvSpPr>
          <p:cNvPr id="2" name="Slide Number Placeholder 1"/>
          <p:cNvSpPr>
            <a:spLocks noGrp="1"/>
          </p:cNvSpPr>
          <p:nvPr>
            <p:ph type="sldNum" sz="quarter" idx="12"/>
          </p:nvPr>
        </p:nvSpPr>
        <p:spPr/>
        <p:txBody>
          <a:bodyPr/>
          <a:lstStyle/>
          <a:p>
            <a:fld id="{40DDC9A7-9EC2-4779-8F04-85ACE0C7939B}" type="slidenum">
              <a:rPr lang="en-US" smtClean="0"/>
              <a:t>13</a:t>
            </a:fld>
            <a:endParaRPr lang="en-US"/>
          </a:p>
        </p:txBody>
      </p:sp>
      <p:sp>
        <p:nvSpPr>
          <p:cNvPr id="4" name="Rectangle 3"/>
          <p:cNvSpPr/>
          <p:nvPr/>
        </p:nvSpPr>
        <p:spPr>
          <a:xfrm>
            <a:off x="266114" y="340736"/>
            <a:ext cx="8610600" cy="400110"/>
          </a:xfrm>
          <a:prstGeom prst="rect">
            <a:avLst/>
          </a:prstGeom>
        </p:spPr>
        <p:txBody>
          <a:bodyPr wrap="square">
            <a:spAutoFit/>
          </a:bodyPr>
          <a:lstStyle/>
          <a:p>
            <a:pPr algn="ctr"/>
            <a:r>
              <a:rPr lang="en-US" sz="2000" b="1" dirty="0">
                <a:effectLst>
                  <a:outerShdw blurRad="38100" dist="38100" dir="2700000" algn="tl">
                    <a:srgbClr val="000000">
                      <a:alpha val="43137"/>
                    </a:srgbClr>
                  </a:outerShdw>
                </a:effectLst>
              </a:rPr>
              <a:t>ENERGY SUPPLIER </a:t>
            </a:r>
            <a:r>
              <a:rPr lang="en-US" sz="2000" b="1" dirty="0" smtClean="0">
                <a:effectLst>
                  <a:outerShdw blurRad="38100" dist="38100" dir="2700000" algn="tl">
                    <a:srgbClr val="000000">
                      <a:alpha val="43137"/>
                    </a:srgbClr>
                  </a:outerShdw>
                </a:effectLst>
              </a:rPr>
              <a:t>WORKSHOP</a:t>
            </a:r>
            <a:endParaRPr lang="en-US" sz="2000" dirty="0">
              <a:effectLst>
                <a:outerShdw blurRad="38100" dist="38100" dir="2700000" algn="tl">
                  <a:srgbClr val="000000">
                    <a:alpha val="43137"/>
                  </a:srgbClr>
                </a:outerShdw>
              </a:effectLst>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93916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buClr>
                <a:schemeClr val="tx1"/>
              </a:buClr>
              <a:buFont typeface="Wingdings" panose="05000000000000000000" pitchFamily="2" charset="2"/>
              <a:buChar char="Ø"/>
            </a:pPr>
            <a:r>
              <a:rPr lang="en-US" sz="1200" dirty="0">
                <a:solidFill>
                  <a:schemeClr val="tx1"/>
                </a:solidFill>
              </a:rPr>
              <a:t>Supply Contracts with Customers shall contain, among other things, the following material terms and conditions (§§ 327.8): </a:t>
            </a:r>
          </a:p>
          <a:p>
            <a:pPr marL="0" indent="0">
              <a:buClr>
                <a:schemeClr val="tx1"/>
              </a:buClr>
              <a:buNone/>
            </a:pPr>
            <a:r>
              <a:rPr lang="en-US" sz="1200" dirty="0">
                <a:solidFill>
                  <a:schemeClr val="tx1"/>
                </a:solidFill>
              </a:rPr>
              <a:t> </a:t>
            </a:r>
            <a:endParaRPr lang="en-US" sz="1200" dirty="0" smtClean="0">
              <a:solidFill>
                <a:schemeClr val="tx1"/>
              </a:solidFill>
            </a:endParaRPr>
          </a:p>
          <a:p>
            <a:pPr>
              <a:buClr>
                <a:schemeClr val="tx1"/>
              </a:buClr>
              <a:buFont typeface="Wingdings" panose="05000000000000000000" pitchFamily="2" charset="2"/>
              <a:buChar char="Ø"/>
            </a:pPr>
            <a:endParaRPr lang="en-US" sz="1200" dirty="0">
              <a:solidFill>
                <a:schemeClr val="tx1"/>
              </a:solidFill>
            </a:endParaRPr>
          </a:p>
          <a:p>
            <a:pPr lvl="1">
              <a:buClr>
                <a:schemeClr val="tx1"/>
              </a:buClr>
              <a:buFont typeface="Wingdings" panose="05000000000000000000" pitchFamily="2" charset="2"/>
              <a:buChar char="Ø"/>
            </a:pPr>
            <a:r>
              <a:rPr lang="en-US" sz="1200" dirty="0">
                <a:solidFill>
                  <a:schemeClr val="tx1"/>
                </a:solidFill>
              </a:rPr>
              <a:t>A</a:t>
            </a:r>
            <a:r>
              <a:rPr lang="en-US" sz="1200" dirty="0" smtClean="0">
                <a:solidFill>
                  <a:schemeClr val="tx1"/>
                </a:solidFill>
              </a:rPr>
              <a:t> </a:t>
            </a:r>
            <a:r>
              <a:rPr lang="en-US" sz="1200" dirty="0">
                <a:solidFill>
                  <a:schemeClr val="tx1"/>
                </a:solidFill>
              </a:rPr>
              <a:t>list and description of the Contract services</a:t>
            </a:r>
          </a:p>
          <a:p>
            <a:pPr lvl="1">
              <a:buClr>
                <a:schemeClr val="tx1"/>
              </a:buClr>
              <a:buFont typeface="Wingdings" panose="05000000000000000000" pitchFamily="2" charset="2"/>
              <a:buChar char="Ø"/>
            </a:pPr>
            <a:r>
              <a:rPr lang="en-US" sz="1200" dirty="0">
                <a:solidFill>
                  <a:schemeClr val="tx1"/>
                </a:solidFill>
              </a:rPr>
              <a:t>M</a:t>
            </a:r>
            <a:r>
              <a:rPr lang="en-US" sz="1200" dirty="0" smtClean="0">
                <a:solidFill>
                  <a:schemeClr val="tx1"/>
                </a:solidFill>
              </a:rPr>
              <a:t>inimum </a:t>
            </a:r>
            <a:r>
              <a:rPr lang="en-US" sz="1200" dirty="0">
                <a:solidFill>
                  <a:schemeClr val="tx1"/>
                </a:solidFill>
              </a:rPr>
              <a:t>use requirements</a:t>
            </a:r>
          </a:p>
          <a:p>
            <a:pPr lvl="1">
              <a:buClr>
                <a:schemeClr val="tx1"/>
              </a:buClr>
              <a:buFont typeface="Wingdings" panose="05000000000000000000" pitchFamily="2" charset="2"/>
              <a:buChar char="Ø"/>
            </a:pPr>
            <a:r>
              <a:rPr lang="en-US" sz="1200" dirty="0">
                <a:solidFill>
                  <a:schemeClr val="tx1"/>
                </a:solidFill>
              </a:rPr>
              <a:t>D</a:t>
            </a:r>
            <a:r>
              <a:rPr lang="en-US" sz="1200" dirty="0" smtClean="0">
                <a:solidFill>
                  <a:schemeClr val="tx1"/>
                </a:solidFill>
              </a:rPr>
              <a:t>escription </a:t>
            </a:r>
            <a:r>
              <a:rPr lang="en-US" sz="1200" dirty="0">
                <a:solidFill>
                  <a:schemeClr val="tx1"/>
                </a:solidFill>
              </a:rPr>
              <a:t>of any time of use restrictions</a:t>
            </a:r>
          </a:p>
          <a:p>
            <a:pPr lvl="1">
              <a:buClr>
                <a:schemeClr val="tx1"/>
              </a:buClr>
              <a:buFont typeface="Wingdings" panose="05000000000000000000" pitchFamily="2" charset="2"/>
              <a:buChar char="Ø"/>
            </a:pPr>
            <a:r>
              <a:rPr lang="en-US" sz="1200" dirty="0">
                <a:solidFill>
                  <a:schemeClr val="tx1"/>
                </a:solidFill>
              </a:rPr>
              <a:t>P</a:t>
            </a:r>
            <a:r>
              <a:rPr lang="en-US" sz="1200" dirty="0" smtClean="0">
                <a:solidFill>
                  <a:schemeClr val="tx1"/>
                </a:solidFill>
              </a:rPr>
              <a:t>rice </a:t>
            </a:r>
            <a:r>
              <a:rPr lang="en-US" sz="1200" dirty="0">
                <a:solidFill>
                  <a:schemeClr val="tx1"/>
                </a:solidFill>
              </a:rPr>
              <a:t>description of each service, including all fixed and variable costs</a:t>
            </a:r>
          </a:p>
          <a:p>
            <a:pPr lvl="1">
              <a:buClr>
                <a:schemeClr val="tx1"/>
              </a:buClr>
              <a:buFont typeface="Wingdings" panose="05000000000000000000" pitchFamily="2" charset="2"/>
              <a:buChar char="Ø"/>
            </a:pPr>
            <a:r>
              <a:rPr lang="en-US" sz="1200" dirty="0">
                <a:solidFill>
                  <a:schemeClr val="tx1"/>
                </a:solidFill>
              </a:rPr>
              <a:t>N</a:t>
            </a:r>
            <a:r>
              <a:rPr lang="en-US" sz="1200" dirty="0" smtClean="0">
                <a:solidFill>
                  <a:schemeClr val="tx1"/>
                </a:solidFill>
              </a:rPr>
              <a:t>otice </a:t>
            </a:r>
            <a:r>
              <a:rPr lang="en-US" sz="1200" dirty="0">
                <a:solidFill>
                  <a:schemeClr val="tx1"/>
                </a:solidFill>
              </a:rPr>
              <a:t>that the Contract does not include Utility Charges</a:t>
            </a:r>
          </a:p>
          <a:p>
            <a:pPr lvl="1">
              <a:buClr>
                <a:schemeClr val="tx1"/>
              </a:buClr>
              <a:buFont typeface="Wingdings" panose="05000000000000000000" pitchFamily="2" charset="2"/>
              <a:buChar char="Ø"/>
            </a:pPr>
            <a:r>
              <a:rPr lang="en-US" sz="1200" dirty="0">
                <a:solidFill>
                  <a:schemeClr val="tx1"/>
                </a:solidFill>
              </a:rPr>
              <a:t>B</a:t>
            </a:r>
            <a:r>
              <a:rPr lang="en-US" sz="1200" dirty="0" smtClean="0">
                <a:solidFill>
                  <a:schemeClr val="tx1"/>
                </a:solidFill>
              </a:rPr>
              <a:t>illing </a:t>
            </a:r>
            <a:r>
              <a:rPr lang="en-US" sz="1200" dirty="0">
                <a:solidFill>
                  <a:schemeClr val="tx1"/>
                </a:solidFill>
              </a:rPr>
              <a:t>procedure description</a:t>
            </a:r>
          </a:p>
          <a:p>
            <a:pPr lvl="1">
              <a:buClr>
                <a:schemeClr val="tx1"/>
              </a:buClr>
              <a:buFont typeface="Wingdings" panose="05000000000000000000" pitchFamily="2" charset="2"/>
              <a:buChar char="Ø"/>
            </a:pPr>
            <a:r>
              <a:rPr lang="en-US" sz="1200" dirty="0">
                <a:solidFill>
                  <a:schemeClr val="tx1"/>
                </a:solidFill>
              </a:rPr>
              <a:t>D</a:t>
            </a:r>
            <a:r>
              <a:rPr lang="en-US" sz="1200" dirty="0" smtClean="0">
                <a:solidFill>
                  <a:schemeClr val="tx1"/>
                </a:solidFill>
              </a:rPr>
              <a:t>ispute </a:t>
            </a:r>
            <a:r>
              <a:rPr lang="en-US" sz="1200" dirty="0">
                <a:solidFill>
                  <a:schemeClr val="tx1"/>
                </a:solidFill>
              </a:rPr>
              <a:t>resolution procedures</a:t>
            </a:r>
          </a:p>
          <a:p>
            <a:pPr lvl="1">
              <a:buClr>
                <a:schemeClr val="tx1"/>
              </a:buClr>
              <a:buFont typeface="Wingdings" panose="05000000000000000000" pitchFamily="2" charset="2"/>
              <a:buChar char="Ø"/>
            </a:pPr>
            <a:r>
              <a:rPr lang="en-US" sz="1200" dirty="0">
                <a:solidFill>
                  <a:schemeClr val="tx1"/>
                </a:solidFill>
              </a:rPr>
              <a:t>PSC and OPC </a:t>
            </a:r>
            <a:r>
              <a:rPr lang="en-US" sz="1200" dirty="0" smtClean="0">
                <a:solidFill>
                  <a:schemeClr val="tx1"/>
                </a:solidFill>
              </a:rPr>
              <a:t>information</a:t>
            </a:r>
            <a:r>
              <a:rPr lang="en-US" sz="1200" dirty="0">
                <a:solidFill>
                  <a:schemeClr val="tx1"/>
                </a:solidFill>
              </a:rPr>
              <a:t>.</a:t>
            </a:r>
          </a:p>
          <a:p>
            <a:pPr>
              <a:buClr>
                <a:schemeClr val="tx1"/>
              </a:buClr>
              <a:buFont typeface="Wingdings" panose="05000000000000000000" pitchFamily="2" charset="2"/>
              <a:buChar char="Ø"/>
            </a:pPr>
            <a:endParaRPr lang="en-US" sz="1200" dirty="0">
              <a:solidFill>
                <a:schemeClr val="tx1"/>
              </a:solidFill>
            </a:endParaRPr>
          </a:p>
        </p:txBody>
      </p:sp>
      <p:sp>
        <p:nvSpPr>
          <p:cNvPr id="4" name="Slide Number Placeholder 3"/>
          <p:cNvSpPr>
            <a:spLocks noGrp="1"/>
          </p:cNvSpPr>
          <p:nvPr>
            <p:ph type="sldNum" sz="quarter" idx="12"/>
          </p:nvPr>
        </p:nvSpPr>
        <p:spPr/>
        <p:txBody>
          <a:bodyPr/>
          <a:lstStyle/>
          <a:p>
            <a:fld id="{40DDC9A7-9EC2-4779-8F04-85ACE0C7939B}" type="slidenum">
              <a:rPr lang="en-US" smtClean="0"/>
              <a:t>14</a:t>
            </a:fld>
            <a:endParaRPr lang="en-US"/>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67008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8686800" cy="3505200"/>
          </a:xfrm>
        </p:spPr>
        <p:txBody>
          <a:bodyPr>
            <a:normAutofit/>
          </a:bodyPr>
          <a:lstStyle/>
          <a:p>
            <a:pPr lvl="0" algn="just">
              <a:buClrTx/>
              <a:buFont typeface="Wingdings" panose="05000000000000000000" pitchFamily="2" charset="2"/>
              <a:buChar char="Ø"/>
            </a:pPr>
            <a:r>
              <a:rPr lang="en-US" sz="1200" dirty="0">
                <a:solidFill>
                  <a:schemeClr val="tx1"/>
                </a:solidFill>
              </a:rPr>
              <a:t>Telephone and </a:t>
            </a:r>
            <a:r>
              <a:rPr lang="en-US" sz="1200" b="1" dirty="0">
                <a:solidFill>
                  <a:schemeClr val="tx1"/>
                </a:solidFill>
              </a:rPr>
              <a:t>Home Solicitations</a:t>
            </a:r>
            <a:r>
              <a:rPr lang="en-US" sz="1200" dirty="0">
                <a:solidFill>
                  <a:schemeClr val="tx1"/>
                </a:solidFill>
              </a:rPr>
              <a:t> are limited between 9 a.m. and 9 </a:t>
            </a:r>
            <a:r>
              <a:rPr lang="en-US" sz="1200" dirty="0" err="1">
                <a:solidFill>
                  <a:schemeClr val="tx1"/>
                </a:solidFill>
              </a:rPr>
              <a:t>p.m</a:t>
            </a:r>
            <a:r>
              <a:rPr lang="en-US" sz="1200" dirty="0">
                <a:solidFill>
                  <a:schemeClr val="tx1"/>
                </a:solidFill>
              </a:rPr>
              <a:t>/</a:t>
            </a:r>
            <a:r>
              <a:rPr lang="en-US" sz="1200" b="1" dirty="0">
                <a:solidFill>
                  <a:schemeClr val="tx1"/>
                </a:solidFill>
              </a:rPr>
              <a:t>sunset</a:t>
            </a:r>
            <a:r>
              <a:rPr lang="en-US" sz="1200" dirty="0">
                <a:solidFill>
                  <a:schemeClr val="tx1"/>
                </a:solidFill>
              </a:rPr>
              <a:t> and the Energy Suppliers are required to have a standardized phone script that provides the Solicitor’s name, the name of the business calling, the nature of the call, a brief description, an offer to the Customer to hear the full Solicitation, and note the Buyers right to cancel.  §§327.9-327.11</a:t>
            </a:r>
            <a:r>
              <a:rPr lang="en-US" sz="1200" dirty="0" smtClean="0">
                <a:solidFill>
                  <a:schemeClr val="tx1"/>
                </a:solidFill>
              </a:rPr>
              <a:t>.</a:t>
            </a:r>
          </a:p>
          <a:p>
            <a:pPr lvl="0" algn="just">
              <a:buClrTx/>
              <a:buFont typeface="Wingdings" panose="05000000000000000000" pitchFamily="2" charset="2"/>
              <a:buChar char="Ø"/>
            </a:pPr>
            <a:endParaRPr lang="en-US" sz="1200" dirty="0">
              <a:solidFill>
                <a:schemeClr val="tx1"/>
              </a:solidFill>
            </a:endParaRPr>
          </a:p>
          <a:p>
            <a:pPr lvl="0" algn="just">
              <a:buClrTx/>
              <a:buFont typeface="Wingdings" panose="05000000000000000000" pitchFamily="2" charset="2"/>
              <a:buChar char="Ø"/>
            </a:pPr>
            <a:r>
              <a:rPr lang="en-US" sz="1200" dirty="0">
                <a:solidFill>
                  <a:schemeClr val="tx1"/>
                </a:solidFill>
              </a:rPr>
              <a:t>Negative Option Contracts are prohibited.  327.15.  The current rules provide for 3 means of Contracting (§327.14) and </a:t>
            </a:r>
            <a:r>
              <a:rPr lang="en-US" sz="1200" b="1" dirty="0">
                <a:solidFill>
                  <a:srgbClr val="FF0000"/>
                </a:solidFill>
              </a:rPr>
              <a:t>the new rules provide for 4 (§327.14</a:t>
            </a:r>
            <a:r>
              <a:rPr lang="en-US" sz="1200" b="1" dirty="0" smtClean="0">
                <a:solidFill>
                  <a:srgbClr val="FF0000"/>
                </a:solidFill>
              </a:rPr>
              <a:t>)</a:t>
            </a:r>
            <a:r>
              <a:rPr lang="en-US" sz="1200" dirty="0" smtClean="0">
                <a:solidFill>
                  <a:srgbClr val="FF0000"/>
                </a:solidFill>
              </a:rPr>
              <a:t>:</a:t>
            </a:r>
          </a:p>
          <a:p>
            <a:pPr lvl="0" algn="just">
              <a:buClrTx/>
              <a:buFont typeface="Wingdings" panose="05000000000000000000" pitchFamily="2" charset="2"/>
              <a:buChar char="Ø"/>
            </a:pPr>
            <a:endParaRPr lang="en-US" sz="1200" dirty="0">
              <a:solidFill>
                <a:schemeClr val="tx1"/>
              </a:solidFill>
            </a:endParaRPr>
          </a:p>
          <a:p>
            <a:pPr lvl="1" algn="just">
              <a:buClrTx/>
              <a:buFont typeface="Wingdings" panose="05000000000000000000" pitchFamily="2" charset="2"/>
              <a:buChar char="Ø"/>
            </a:pPr>
            <a:r>
              <a:rPr lang="en-US" sz="1200" dirty="0">
                <a:solidFill>
                  <a:schemeClr val="tx1"/>
                </a:solidFill>
              </a:rPr>
              <a:t>Telephone </a:t>
            </a:r>
            <a:r>
              <a:rPr lang="en-US" sz="1200" b="1" dirty="0">
                <a:solidFill>
                  <a:srgbClr val="FF0000"/>
                </a:solidFill>
              </a:rPr>
              <a:t>(Telephone Solicitation)</a:t>
            </a:r>
            <a:r>
              <a:rPr lang="en-US" sz="1200" dirty="0">
                <a:solidFill>
                  <a:srgbClr val="FF0000"/>
                </a:solidFill>
              </a:rPr>
              <a:t>  </a:t>
            </a:r>
            <a:endParaRPr lang="en-US" sz="1200" dirty="0" smtClean="0">
              <a:solidFill>
                <a:srgbClr val="FF0000"/>
              </a:solidFill>
            </a:endParaRPr>
          </a:p>
          <a:p>
            <a:pPr lvl="1" algn="just">
              <a:buClrTx/>
              <a:buFont typeface="Wingdings" panose="05000000000000000000" pitchFamily="2" charset="2"/>
              <a:buChar char="Ø"/>
            </a:pPr>
            <a:r>
              <a:rPr lang="en-US" sz="1200" dirty="0">
                <a:solidFill>
                  <a:schemeClr val="tx1"/>
                </a:solidFill>
              </a:rPr>
              <a:t>Internet and other technological means </a:t>
            </a:r>
            <a:r>
              <a:rPr lang="en-US" sz="1200" b="1" dirty="0">
                <a:solidFill>
                  <a:srgbClr val="FF0000"/>
                </a:solidFill>
              </a:rPr>
              <a:t>(Internet Solicitation)</a:t>
            </a:r>
            <a:endParaRPr lang="en-US" sz="1200" dirty="0">
              <a:solidFill>
                <a:srgbClr val="FF0000"/>
              </a:solidFill>
            </a:endParaRPr>
          </a:p>
          <a:p>
            <a:pPr lvl="1" algn="just">
              <a:buClrTx/>
              <a:buFont typeface="Wingdings" panose="05000000000000000000" pitchFamily="2" charset="2"/>
              <a:buChar char="Ø"/>
            </a:pPr>
            <a:r>
              <a:rPr lang="en-US" sz="1200" dirty="0">
                <a:solidFill>
                  <a:schemeClr val="tx1"/>
                </a:solidFill>
              </a:rPr>
              <a:t>Written contract </a:t>
            </a:r>
            <a:r>
              <a:rPr lang="en-US" sz="1200" b="1" dirty="0">
                <a:solidFill>
                  <a:srgbClr val="FF0000"/>
                </a:solidFill>
              </a:rPr>
              <a:t>(Home/Other Personal Solicitation</a:t>
            </a:r>
            <a:r>
              <a:rPr lang="en-US" sz="1200" b="1" dirty="0" smtClean="0">
                <a:solidFill>
                  <a:srgbClr val="FF0000"/>
                </a:solidFill>
              </a:rPr>
              <a:t>)</a:t>
            </a:r>
            <a:endParaRPr lang="en-US" sz="1200" dirty="0">
              <a:solidFill>
                <a:srgbClr val="FF0000"/>
              </a:solidFill>
            </a:endParaRPr>
          </a:p>
          <a:p>
            <a:pPr lvl="1" algn="just">
              <a:buClrTx/>
              <a:buFont typeface="Wingdings" panose="05000000000000000000" pitchFamily="2" charset="2"/>
              <a:buChar char="Ø"/>
            </a:pPr>
            <a:r>
              <a:rPr lang="en-US" sz="1200" b="1" dirty="0" smtClean="0">
                <a:solidFill>
                  <a:srgbClr val="FF0000"/>
                </a:solidFill>
              </a:rPr>
              <a:t>(</a:t>
            </a:r>
            <a:r>
              <a:rPr lang="en-US" sz="1200" b="1" dirty="0">
                <a:solidFill>
                  <a:srgbClr val="FF0000"/>
                </a:solidFill>
              </a:rPr>
              <a:t>Direct Mail Solicitation)</a:t>
            </a:r>
            <a:endParaRPr lang="en-US" sz="1200" dirty="0">
              <a:solidFill>
                <a:srgbClr val="FF0000"/>
              </a:solidFill>
            </a:endParaRPr>
          </a:p>
          <a:p>
            <a:pPr lvl="1" algn="just">
              <a:buClrTx/>
              <a:buFont typeface="Wingdings" panose="05000000000000000000" pitchFamily="2" charset="2"/>
              <a:buChar char="Ø"/>
            </a:pPr>
            <a:endParaRPr lang="en-US" sz="1200" dirty="0">
              <a:solidFill>
                <a:schemeClr val="tx1"/>
              </a:solidFill>
            </a:endParaRPr>
          </a:p>
          <a:p>
            <a:pPr lvl="0" algn="just">
              <a:buClrTx/>
              <a:buFont typeface="Wingdings" panose="05000000000000000000" pitchFamily="2" charset="2"/>
              <a:buChar char="Ø"/>
            </a:pPr>
            <a:r>
              <a:rPr lang="en-US" sz="1200" dirty="0">
                <a:solidFill>
                  <a:schemeClr val="tx1"/>
                </a:solidFill>
              </a:rPr>
              <a:t>There are limitations on the information suppliers can </a:t>
            </a:r>
            <a:r>
              <a:rPr lang="en-US" sz="1200" dirty="0" smtClean="0">
                <a:solidFill>
                  <a:schemeClr val="tx1"/>
                </a:solidFill>
              </a:rPr>
              <a:t>request </a:t>
            </a:r>
            <a:r>
              <a:rPr lang="en-US" sz="1200" dirty="0">
                <a:solidFill>
                  <a:schemeClr val="tx1"/>
                </a:solidFill>
              </a:rPr>
              <a:t>from </a:t>
            </a:r>
            <a:r>
              <a:rPr lang="en-US" sz="1200" dirty="0" smtClean="0">
                <a:solidFill>
                  <a:schemeClr val="tx1"/>
                </a:solidFill>
              </a:rPr>
              <a:t>customers; a supplier must </a:t>
            </a:r>
            <a:r>
              <a:rPr lang="en-US" sz="1200" dirty="0">
                <a:solidFill>
                  <a:schemeClr val="tx1"/>
                </a:solidFill>
              </a:rPr>
              <a:t>inform the Customer of his or her right not to provide additional information.  §§327.16-327.17.</a:t>
            </a:r>
          </a:p>
        </p:txBody>
      </p:sp>
      <p:sp>
        <p:nvSpPr>
          <p:cNvPr id="4" name="Slide Number Placeholder 3"/>
          <p:cNvSpPr>
            <a:spLocks noGrp="1"/>
          </p:cNvSpPr>
          <p:nvPr>
            <p:ph type="sldNum" sz="quarter" idx="12"/>
          </p:nvPr>
        </p:nvSpPr>
        <p:spPr/>
        <p:txBody>
          <a:bodyPr/>
          <a:lstStyle/>
          <a:p>
            <a:fld id="{40DDC9A7-9EC2-4779-8F04-85ACE0C7939B}" type="slidenum">
              <a:rPr lang="en-US" smtClean="0"/>
              <a:t>15</a:t>
            </a:fld>
            <a:endParaRPr lang="en-US"/>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68330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1"/>
            <a:ext cx="8686800" cy="3505200"/>
          </a:xfrm>
        </p:spPr>
        <p:txBody>
          <a:bodyPr>
            <a:normAutofit/>
          </a:bodyPr>
          <a:lstStyle/>
          <a:p>
            <a:pPr lvl="0" algn="just">
              <a:buClrTx/>
              <a:buFont typeface="Wingdings" panose="05000000000000000000" pitchFamily="2" charset="2"/>
              <a:buChar char="Ø"/>
            </a:pPr>
            <a:r>
              <a:rPr lang="en-US" sz="1200" dirty="0">
                <a:solidFill>
                  <a:schemeClr val="tx1"/>
                </a:solidFill>
              </a:rPr>
              <a:t>Notice of 3 day rescission period.  The 3-Day Rescission Period begins either when contract signed, when electronic acceptance transmitted, or when the Contract is mailed and postmarked.  §§327.18  and 327.44 </a:t>
            </a:r>
            <a:r>
              <a:rPr lang="en-US" sz="1200" dirty="0">
                <a:solidFill>
                  <a:srgbClr val="FF0000"/>
                </a:solidFill>
              </a:rPr>
              <a:t>(</a:t>
            </a:r>
            <a:r>
              <a:rPr lang="en-US" sz="1200" b="1" dirty="0">
                <a:solidFill>
                  <a:srgbClr val="FF0000"/>
                </a:solidFill>
              </a:rPr>
              <a:t>New §327.18 </a:t>
            </a:r>
            <a:r>
              <a:rPr lang="en-US" sz="1200" b="1" dirty="0" smtClean="0">
                <a:solidFill>
                  <a:srgbClr val="FF0000"/>
                </a:solidFill>
              </a:rPr>
              <a:t>clarifies </a:t>
            </a:r>
            <a:r>
              <a:rPr lang="en-US" sz="1200" b="1" dirty="0">
                <a:solidFill>
                  <a:srgbClr val="FF0000"/>
                </a:solidFill>
              </a:rPr>
              <a:t>that the rescission period begins when Contract is signed</a:t>
            </a:r>
            <a:r>
              <a:rPr lang="en-US" sz="1200" b="1" dirty="0" smtClean="0">
                <a:solidFill>
                  <a:srgbClr val="FF0000"/>
                </a:solidFill>
              </a:rPr>
              <a:t>)</a:t>
            </a:r>
          </a:p>
          <a:p>
            <a:pPr lvl="0" algn="just">
              <a:buClrTx/>
              <a:buFont typeface="Wingdings" panose="05000000000000000000" pitchFamily="2" charset="2"/>
              <a:buChar char="Ø"/>
            </a:pPr>
            <a:endParaRPr lang="en-US" sz="1200" b="1" dirty="0"/>
          </a:p>
          <a:p>
            <a:pPr algn="just">
              <a:buClrTx/>
              <a:buFont typeface="Wingdings" panose="05000000000000000000" pitchFamily="2" charset="2"/>
              <a:buChar char="Ø"/>
            </a:pPr>
            <a:r>
              <a:rPr lang="en-US" sz="1200" dirty="0">
                <a:solidFill>
                  <a:schemeClr val="tx1"/>
                </a:solidFill>
              </a:rPr>
              <a:t>Enrollment transactions can be transmitted within 5 business days of providing a complete written/electronic Contract provided the Supplier </a:t>
            </a:r>
            <a:r>
              <a:rPr lang="en-US" sz="1200" dirty="0" smtClean="0">
                <a:solidFill>
                  <a:schemeClr val="tx1"/>
                </a:solidFill>
              </a:rPr>
              <a:t>obtains </a:t>
            </a:r>
            <a:r>
              <a:rPr lang="en-US" sz="1200" dirty="0">
                <a:solidFill>
                  <a:schemeClr val="tx1"/>
                </a:solidFill>
              </a:rPr>
              <a:t>a written signature, an electronic signature (24 hours to acknowledge receipt) or a positive verification from an Independent TPV/electronic </a:t>
            </a:r>
            <a:r>
              <a:rPr lang="en-US" sz="1200" dirty="0" smtClean="0">
                <a:solidFill>
                  <a:schemeClr val="tx1"/>
                </a:solidFill>
              </a:rPr>
              <a:t>recording.  </a:t>
            </a:r>
            <a:r>
              <a:rPr lang="en-US" sz="1200" dirty="0">
                <a:solidFill>
                  <a:schemeClr val="tx1"/>
                </a:solidFill>
              </a:rPr>
              <a:t>A Supplier must ask certain questions and maintain the entire recording for the duration of the Contract. §§327.20-327.23, §327.25, §327.8 – 327.9, and §327.39-327.40</a:t>
            </a:r>
            <a:r>
              <a:rPr lang="en-US" sz="1200" dirty="0" smtClean="0">
                <a:solidFill>
                  <a:schemeClr val="tx1"/>
                </a:solidFill>
              </a:rPr>
              <a:t>.</a:t>
            </a:r>
          </a:p>
          <a:p>
            <a:pPr marL="0" indent="0" algn="just">
              <a:buClrTx/>
              <a:buNone/>
            </a:pPr>
            <a:r>
              <a:rPr lang="en-US" sz="1200" b="1" dirty="0">
                <a:solidFill>
                  <a:schemeClr val="tx1"/>
                </a:solidFill>
              </a:rPr>
              <a:t> </a:t>
            </a:r>
            <a:endParaRPr lang="en-US" sz="1200" dirty="0">
              <a:solidFill>
                <a:schemeClr val="tx1"/>
              </a:solidFill>
            </a:endParaRPr>
          </a:p>
          <a:p>
            <a:pPr lvl="0" algn="just">
              <a:buClrTx/>
              <a:buFont typeface="Wingdings" panose="05000000000000000000" pitchFamily="2" charset="2"/>
              <a:buChar char="Ø"/>
            </a:pPr>
            <a:r>
              <a:rPr lang="en-US" sz="1200" dirty="0">
                <a:solidFill>
                  <a:schemeClr val="tx1"/>
                </a:solidFill>
              </a:rPr>
              <a:t>Solicitations may be posted on the Suppliers website and the 3 day contract rescission period must be prominently displayed on the website.  §§327.26 and </a:t>
            </a:r>
            <a:r>
              <a:rPr lang="en-US" sz="1200" dirty="0" smtClean="0">
                <a:solidFill>
                  <a:schemeClr val="tx1"/>
                </a:solidFill>
              </a:rPr>
              <a:t>327.49</a:t>
            </a:r>
          </a:p>
          <a:p>
            <a:pPr lvl="0" algn="just">
              <a:buClrTx/>
              <a:buFont typeface="Wingdings" panose="05000000000000000000" pitchFamily="2" charset="2"/>
              <a:buChar char="Ø"/>
            </a:pPr>
            <a:endParaRPr lang="en-US" sz="1200" dirty="0">
              <a:solidFill>
                <a:schemeClr val="tx1"/>
              </a:solidFill>
            </a:endParaRPr>
          </a:p>
          <a:p>
            <a:pPr algn="just">
              <a:buClrTx/>
              <a:buFont typeface="Wingdings" panose="05000000000000000000" pitchFamily="2" charset="2"/>
              <a:buChar char="Ø"/>
            </a:pPr>
            <a:r>
              <a:rPr lang="en-US" sz="1200" dirty="0">
                <a:solidFill>
                  <a:schemeClr val="tx1"/>
                </a:solidFill>
              </a:rPr>
              <a:t>A secure website is necessary </a:t>
            </a:r>
            <a:r>
              <a:rPr lang="en-US" sz="1200" dirty="0" smtClean="0">
                <a:solidFill>
                  <a:schemeClr val="tx1"/>
                </a:solidFill>
              </a:rPr>
              <a:t>for </a:t>
            </a:r>
            <a:r>
              <a:rPr lang="en-US" sz="1200" dirty="0">
                <a:solidFill>
                  <a:schemeClr val="tx1"/>
                </a:solidFill>
              </a:rPr>
              <a:t>electronic contracting and the website must prompt Customer to print or save the Contract, must clearly display a “Cancel” icon, and must provide a secure location on its website where the Customer can verify enrollment.  §§327.31-327.34.</a:t>
            </a:r>
          </a:p>
          <a:p>
            <a:pPr lvl="0">
              <a:buClrTx/>
              <a:buFont typeface="Wingdings" panose="05000000000000000000" pitchFamily="2" charset="2"/>
              <a:buChar char="Ø"/>
            </a:pPr>
            <a:endParaRPr lang="en-US" sz="1200" dirty="0">
              <a:solidFill>
                <a:schemeClr val="tx1"/>
              </a:solidFill>
            </a:endParaRPr>
          </a:p>
          <a:p>
            <a:pPr lvl="0">
              <a:buClrTx/>
              <a:buFont typeface="Wingdings" panose="05000000000000000000" pitchFamily="2" charset="2"/>
              <a:buChar char="Ø"/>
            </a:pPr>
            <a:endParaRPr lang="en-US" sz="1200" dirty="0"/>
          </a:p>
        </p:txBody>
      </p:sp>
      <p:sp>
        <p:nvSpPr>
          <p:cNvPr id="4" name="Slide Number Placeholder 3"/>
          <p:cNvSpPr>
            <a:spLocks noGrp="1"/>
          </p:cNvSpPr>
          <p:nvPr>
            <p:ph type="sldNum" sz="quarter" idx="12"/>
          </p:nvPr>
        </p:nvSpPr>
        <p:spPr/>
        <p:txBody>
          <a:bodyPr/>
          <a:lstStyle/>
          <a:p>
            <a:fld id="{40DDC9A7-9EC2-4779-8F04-85ACE0C7939B}" type="slidenum">
              <a:rPr lang="en-US" smtClean="0"/>
              <a:t>16</a:t>
            </a:fld>
            <a:endParaRPr 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04863" cy="74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805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371600"/>
            <a:ext cx="8686800" cy="4784725"/>
          </a:xfrm>
        </p:spPr>
        <p:txBody>
          <a:bodyPr>
            <a:normAutofit/>
          </a:bodyPr>
          <a:lstStyle/>
          <a:p>
            <a:pPr lvl="0" algn="just">
              <a:buClrTx/>
              <a:buFont typeface="Wingdings" panose="05000000000000000000" pitchFamily="2" charset="2"/>
              <a:buChar char="Ø"/>
            </a:pPr>
            <a:r>
              <a:rPr lang="en-US" sz="1200" dirty="0">
                <a:solidFill>
                  <a:schemeClr val="tx1"/>
                </a:solidFill>
              </a:rPr>
              <a:t>Once the rescission period is passed and the Utility has accepted an Enrollment from an Energy Supplier, the Utility shall not accept Enrollments from any other Energy Supplier for that Customer until Termination or Cancellation of Contract.  §§327.37-327.42</a:t>
            </a:r>
            <a:r>
              <a:rPr lang="en-US" sz="1200" dirty="0" smtClean="0">
                <a:solidFill>
                  <a:schemeClr val="tx1"/>
                </a:solidFill>
              </a:rPr>
              <a:t>.</a:t>
            </a:r>
          </a:p>
          <a:p>
            <a:pPr lvl="0" algn="just">
              <a:buClrTx/>
              <a:buFont typeface="Wingdings" panose="05000000000000000000" pitchFamily="2" charset="2"/>
              <a:buChar char="Ø"/>
            </a:pPr>
            <a:endParaRPr lang="en-US" sz="1200" dirty="0">
              <a:solidFill>
                <a:schemeClr val="tx1"/>
              </a:solidFill>
            </a:endParaRPr>
          </a:p>
          <a:p>
            <a:pPr lvl="0" algn="just">
              <a:buClrTx/>
              <a:buFont typeface="Wingdings" panose="05000000000000000000" pitchFamily="2" charset="2"/>
              <a:buChar char="Ø"/>
            </a:pPr>
            <a:r>
              <a:rPr lang="en-US" sz="1200" dirty="0">
                <a:solidFill>
                  <a:schemeClr val="tx1"/>
                </a:solidFill>
              </a:rPr>
              <a:t>After expiration of rescission </a:t>
            </a:r>
            <a:r>
              <a:rPr lang="en-US" sz="1200" dirty="0" smtClean="0">
                <a:solidFill>
                  <a:schemeClr val="tx1"/>
                </a:solidFill>
              </a:rPr>
              <a:t>period, </a:t>
            </a:r>
            <a:r>
              <a:rPr lang="en-US" sz="1200" dirty="0">
                <a:solidFill>
                  <a:schemeClr val="tx1"/>
                </a:solidFill>
              </a:rPr>
              <a:t>the relationship between the Customer and the Supplier is governed by the terms of the contract.  §327.43.</a:t>
            </a:r>
          </a:p>
          <a:p>
            <a:pPr marL="0" indent="0" algn="just">
              <a:buClrTx/>
              <a:buNone/>
            </a:pPr>
            <a:r>
              <a:rPr lang="en-US" sz="1200" dirty="0">
                <a:solidFill>
                  <a:schemeClr val="tx1"/>
                </a:solidFill>
              </a:rPr>
              <a:t> </a:t>
            </a:r>
          </a:p>
          <a:p>
            <a:pPr lvl="0" algn="just">
              <a:buClrTx/>
              <a:buFont typeface="Wingdings" panose="05000000000000000000" pitchFamily="2" charset="2"/>
              <a:buChar char="Ø"/>
            </a:pPr>
            <a:r>
              <a:rPr lang="en-US" sz="1200" dirty="0">
                <a:solidFill>
                  <a:schemeClr val="tx1"/>
                </a:solidFill>
              </a:rPr>
              <a:t>Energy Suppliers shall provide Customers with a notice at least thirty-five (35) Days before expiration or termination of a Contract.  327.45.</a:t>
            </a:r>
          </a:p>
          <a:p>
            <a:pPr marL="0" indent="0" algn="just">
              <a:buClrTx/>
              <a:buNone/>
            </a:pPr>
            <a:r>
              <a:rPr lang="en-US" sz="1200" b="1" dirty="0">
                <a:solidFill>
                  <a:schemeClr val="tx1"/>
                </a:solidFill>
              </a:rPr>
              <a:t> </a:t>
            </a:r>
            <a:endParaRPr lang="en-US" sz="1200" dirty="0">
              <a:solidFill>
                <a:schemeClr val="tx1"/>
              </a:solidFill>
            </a:endParaRPr>
          </a:p>
          <a:p>
            <a:pPr lvl="0" algn="just">
              <a:buClrTx/>
              <a:buFont typeface="Wingdings" panose="05000000000000000000" pitchFamily="2" charset="2"/>
              <a:buChar char="Ø"/>
            </a:pPr>
            <a:r>
              <a:rPr lang="en-US" sz="1200" dirty="0">
                <a:solidFill>
                  <a:schemeClr val="tx1"/>
                </a:solidFill>
              </a:rPr>
              <a:t>The Energy Supplier shall provide 45 days’ notice before Contract renewal is scheduled and set forth any changes in material terms and how to terminate the Contract.  §327.46</a:t>
            </a:r>
            <a:r>
              <a:rPr lang="en-US" sz="1200" dirty="0" smtClean="0">
                <a:solidFill>
                  <a:schemeClr val="tx1"/>
                </a:solidFill>
              </a:rPr>
              <a:t>.</a:t>
            </a:r>
          </a:p>
          <a:p>
            <a:pPr lvl="0" algn="just">
              <a:buClrTx/>
              <a:buFont typeface="Wingdings" panose="05000000000000000000" pitchFamily="2" charset="2"/>
              <a:buChar char="Ø"/>
            </a:pPr>
            <a:endParaRPr lang="en-US" sz="1200" dirty="0">
              <a:solidFill>
                <a:schemeClr val="tx1"/>
              </a:solidFill>
            </a:endParaRPr>
          </a:p>
          <a:p>
            <a:pPr lvl="0" algn="just">
              <a:buClrTx/>
              <a:buFont typeface="Wingdings" panose="05000000000000000000" pitchFamily="2" charset="2"/>
              <a:buChar char="Ø"/>
            </a:pPr>
            <a:r>
              <a:rPr lang="en-US" sz="1200" dirty="0">
                <a:solidFill>
                  <a:schemeClr val="tx1"/>
                </a:solidFill>
              </a:rPr>
              <a:t> Suppliers must provide at least 24 hours’ notice prior to any changes in its rates charges and services provided.  §327.47</a:t>
            </a:r>
          </a:p>
          <a:p>
            <a:pPr marL="0" indent="0" algn="just">
              <a:buClrTx/>
              <a:buNone/>
            </a:pPr>
            <a:r>
              <a:rPr lang="en-US" sz="1200" dirty="0">
                <a:solidFill>
                  <a:schemeClr val="tx1"/>
                </a:solidFill>
              </a:rPr>
              <a:t> </a:t>
            </a:r>
          </a:p>
          <a:p>
            <a:pPr lvl="0" algn="just">
              <a:buClrTx/>
              <a:buFont typeface="Wingdings" panose="05000000000000000000" pitchFamily="2" charset="2"/>
              <a:buChar char="Ø"/>
            </a:pPr>
            <a:r>
              <a:rPr lang="en-US" sz="1200" dirty="0">
                <a:solidFill>
                  <a:schemeClr val="tx1"/>
                </a:solidFill>
              </a:rPr>
              <a:t>Violation of the rules in this section will subject an Energy Supplier to potential enforcement action.  §327.54</a:t>
            </a:r>
          </a:p>
          <a:p>
            <a:pPr algn="just">
              <a:buClrTx/>
              <a:buFont typeface="Wingdings" panose="05000000000000000000" pitchFamily="2" charset="2"/>
              <a:buChar char="Ø"/>
            </a:pPr>
            <a:endParaRPr lang="en-US" sz="1200" dirty="0">
              <a:solidFill>
                <a:schemeClr val="tx1"/>
              </a:solidFill>
            </a:endParaRPr>
          </a:p>
          <a:p>
            <a:pPr lvl="0">
              <a:buClrTx/>
              <a:buFont typeface="Wingdings" panose="05000000000000000000" pitchFamily="2" charset="2"/>
              <a:buChar char="Ø"/>
            </a:pPr>
            <a:endParaRPr lang="en-US" sz="1400" dirty="0"/>
          </a:p>
          <a:p>
            <a:endParaRPr lang="en-US" sz="1400" dirty="0"/>
          </a:p>
        </p:txBody>
      </p:sp>
      <p:sp>
        <p:nvSpPr>
          <p:cNvPr id="4" name="Slide Number Placeholder 3"/>
          <p:cNvSpPr>
            <a:spLocks noGrp="1"/>
          </p:cNvSpPr>
          <p:nvPr>
            <p:ph type="sldNum" sz="quarter" idx="12"/>
          </p:nvPr>
        </p:nvSpPr>
        <p:spPr/>
        <p:txBody>
          <a:bodyPr/>
          <a:lstStyle/>
          <a:p>
            <a:fld id="{40DDC9A7-9EC2-4779-8F04-85ACE0C7939B}" type="slidenum">
              <a:rPr lang="en-US" smtClean="0"/>
              <a:t>17</a:t>
            </a:fld>
            <a:endParaRPr lang="en-US"/>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293382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 y="1524000"/>
            <a:ext cx="8686800" cy="4525963"/>
          </a:xfrm>
        </p:spPr>
        <p:txBody>
          <a:bodyPr>
            <a:normAutofit lnSpcReduction="10000"/>
          </a:bodyPr>
          <a:lstStyle/>
          <a:p>
            <a:pPr marL="0" indent="0">
              <a:buNone/>
            </a:pPr>
            <a:r>
              <a:rPr lang="en-US" sz="1400" dirty="0" smtClean="0"/>
              <a:t>		</a:t>
            </a:r>
            <a:r>
              <a:rPr lang="en-US" sz="1400" b="1" dirty="0" smtClean="0">
                <a:solidFill>
                  <a:schemeClr val="tx1"/>
                </a:solidFill>
              </a:rPr>
              <a:t>CHAPTER 46 - LICENSURE </a:t>
            </a:r>
            <a:r>
              <a:rPr lang="en-US" sz="1400" b="1" dirty="0">
                <a:solidFill>
                  <a:schemeClr val="tx1"/>
                </a:solidFill>
              </a:rPr>
              <a:t>OF ELECTRICITY </a:t>
            </a:r>
            <a:r>
              <a:rPr lang="en-US" sz="1400" b="1" dirty="0" smtClean="0">
                <a:solidFill>
                  <a:schemeClr val="tx1"/>
                </a:solidFill>
              </a:rPr>
              <a:t>SUPPLIERS</a:t>
            </a:r>
          </a:p>
          <a:p>
            <a:pPr marL="0" indent="0">
              <a:buNone/>
            </a:pPr>
            <a:endParaRPr lang="en-US" sz="1400" b="1" dirty="0" smtClean="0">
              <a:solidFill>
                <a:schemeClr val="tx1"/>
              </a:solidFill>
            </a:endParaRPr>
          </a:p>
          <a:p>
            <a:pPr algn="just">
              <a:buClrTx/>
              <a:buFont typeface="Wingdings" panose="05000000000000000000" pitchFamily="2" charset="2"/>
              <a:buChar char="Ø"/>
            </a:pPr>
            <a:r>
              <a:rPr lang="en-US" sz="1200" dirty="0">
                <a:solidFill>
                  <a:schemeClr val="tx1"/>
                </a:solidFill>
              </a:rPr>
              <a:t>Currently, the requirements for licensing Electricity Suppliers are set forth in Formal Case No. 945, Order No. 11796, rel. September 18, 2000.  Bonding requirements for Electric Suppliers are set forth in Formal Case No. 945, Order No. 11862, rel. December 18, 2000.  Chapter 46 is a new chapter which establishes rules governing the licensure and bonding of Electricity Suppliers in the District of Columbia, pursuant to the Retail Electric Competition and Consumer Protection Act of 1999 (“1999 Act”) as codified in Sections 34-1501 through 1520 of the D.C. Code.  This Rulemaking proposes to put the licensing and bonding requirements in a single chapter. </a:t>
            </a:r>
            <a:endParaRPr lang="en-US" sz="1200" dirty="0" smtClean="0">
              <a:solidFill>
                <a:schemeClr val="tx1"/>
              </a:solidFill>
            </a:endParaRPr>
          </a:p>
          <a:p>
            <a:pPr algn="just">
              <a:buClrTx/>
              <a:buFont typeface="Wingdings" panose="05000000000000000000" pitchFamily="2" charset="2"/>
              <a:buChar char="Ø"/>
            </a:pPr>
            <a:endParaRPr lang="en-US" sz="1200" dirty="0">
              <a:solidFill>
                <a:schemeClr val="tx1"/>
              </a:solidFill>
            </a:endParaRPr>
          </a:p>
          <a:p>
            <a:pPr lvl="0" algn="just">
              <a:buClrTx/>
              <a:buFont typeface="Wingdings" panose="05000000000000000000" pitchFamily="2" charset="2"/>
              <a:buChar char="Ø"/>
            </a:pPr>
            <a:r>
              <a:rPr lang="en-US" sz="1200" b="1" dirty="0">
                <a:solidFill>
                  <a:schemeClr val="tx1"/>
                </a:solidFill>
              </a:rPr>
              <a:t>4601 Definitions (b) 1-33.  </a:t>
            </a:r>
            <a:r>
              <a:rPr lang="en-US" sz="1200" dirty="0">
                <a:solidFill>
                  <a:schemeClr val="tx1"/>
                </a:solidFill>
              </a:rPr>
              <a:t>Under this </a:t>
            </a:r>
            <a:r>
              <a:rPr lang="en-US" sz="1200" dirty="0" smtClean="0">
                <a:solidFill>
                  <a:schemeClr val="tx1"/>
                </a:solidFill>
              </a:rPr>
              <a:t>Section, </a:t>
            </a:r>
            <a:r>
              <a:rPr lang="en-US" sz="1200" dirty="0">
                <a:solidFill>
                  <a:schemeClr val="tx1"/>
                </a:solidFill>
              </a:rPr>
              <a:t>the Commission defines such terms as Electric Company, Electric Supplier, Electric Supplier license, Regional Transmission and Small Commercial Customers.  The Commission will address party comments regarding the definition of Electric Company and Electric Supplier in the technical conference.</a:t>
            </a:r>
            <a:r>
              <a:rPr lang="en-US" sz="1200" b="1" dirty="0">
                <a:solidFill>
                  <a:schemeClr val="tx1"/>
                </a:solidFill>
              </a:rPr>
              <a:t>            </a:t>
            </a:r>
          </a:p>
          <a:p>
            <a:pPr marL="0" indent="0" algn="just">
              <a:buClrTx/>
              <a:buNone/>
            </a:pPr>
            <a:r>
              <a:rPr lang="en-US" sz="1200" dirty="0">
                <a:solidFill>
                  <a:schemeClr val="tx1"/>
                </a:solidFill>
              </a:rPr>
              <a:t> </a:t>
            </a:r>
          </a:p>
          <a:p>
            <a:pPr lvl="0" algn="just">
              <a:buClrTx/>
              <a:buFont typeface="Wingdings" panose="05000000000000000000" pitchFamily="2" charset="2"/>
              <a:buChar char="Ø"/>
            </a:pPr>
            <a:r>
              <a:rPr lang="en-US" sz="1200" b="1" dirty="0">
                <a:solidFill>
                  <a:schemeClr val="tx1"/>
                </a:solidFill>
              </a:rPr>
              <a:t>4602 Licensing Requirements. </a:t>
            </a:r>
            <a:r>
              <a:rPr lang="en-US" sz="1200" dirty="0">
                <a:solidFill>
                  <a:schemeClr val="tx1"/>
                </a:solidFill>
              </a:rPr>
              <a:t>An a</a:t>
            </a:r>
            <a:r>
              <a:rPr lang="en-US" sz="1200" dirty="0" smtClean="0">
                <a:solidFill>
                  <a:schemeClr val="tx1"/>
                </a:solidFill>
              </a:rPr>
              <a:t>pplication </a:t>
            </a:r>
            <a:r>
              <a:rPr lang="en-US" sz="1200" dirty="0">
                <a:solidFill>
                  <a:schemeClr val="tx1"/>
                </a:solidFill>
              </a:rPr>
              <a:t>for an Electricity Supplier License shall include information such as </a:t>
            </a:r>
            <a:r>
              <a:rPr lang="en-US" sz="1200" dirty="0" smtClean="0">
                <a:solidFill>
                  <a:schemeClr val="tx1"/>
                </a:solidFill>
              </a:rPr>
              <a:t>proof </a:t>
            </a:r>
            <a:r>
              <a:rPr lang="en-US" sz="1200" dirty="0">
                <a:solidFill>
                  <a:schemeClr val="tx1"/>
                </a:solidFill>
              </a:rPr>
              <a:t>of technical and managerial competence, </a:t>
            </a:r>
            <a:r>
              <a:rPr lang="en-US" sz="1200" dirty="0" smtClean="0">
                <a:solidFill>
                  <a:schemeClr val="tx1"/>
                </a:solidFill>
              </a:rPr>
              <a:t>a </a:t>
            </a:r>
            <a:r>
              <a:rPr lang="en-US" sz="1200" dirty="0">
                <a:solidFill>
                  <a:schemeClr val="tx1"/>
                </a:solidFill>
              </a:rPr>
              <a:t>sworn verification that the Applicant is currently in compliance with, and will comply with all, applicable federal and District of Columbia environmental laws and regulations, </a:t>
            </a:r>
            <a:r>
              <a:rPr lang="en-US" sz="1200" dirty="0" smtClean="0">
                <a:solidFill>
                  <a:schemeClr val="tx1"/>
                </a:solidFill>
              </a:rPr>
              <a:t>proof </a:t>
            </a:r>
            <a:r>
              <a:rPr lang="en-US" sz="1200" dirty="0">
                <a:solidFill>
                  <a:schemeClr val="tx1"/>
                </a:solidFill>
              </a:rPr>
              <a:t>of compliance with the Bonding Requirements set forth in §§ 4605 &amp;4606 and </a:t>
            </a:r>
            <a:r>
              <a:rPr lang="en-US" sz="1200" dirty="0" smtClean="0">
                <a:solidFill>
                  <a:schemeClr val="tx1"/>
                </a:solidFill>
              </a:rPr>
              <a:t>a </a:t>
            </a:r>
            <a:r>
              <a:rPr lang="en-US" sz="1200" dirty="0">
                <a:solidFill>
                  <a:schemeClr val="tx1"/>
                </a:solidFill>
              </a:rPr>
              <a:t>sworn verification that the Applicant is currently in compliance with, and will comply with all of the requirements of the Act and all orders and regulations of the Commission issued under the Act (See Section 4602.2</a:t>
            </a:r>
            <a:r>
              <a:rPr lang="en-US" sz="1200" dirty="0" smtClean="0">
                <a:solidFill>
                  <a:schemeClr val="tx1"/>
                </a:solidFill>
              </a:rPr>
              <a:t>).</a:t>
            </a:r>
          </a:p>
          <a:p>
            <a:pPr marL="0" lvl="0" indent="0" algn="just">
              <a:buClrTx/>
              <a:buNone/>
            </a:pPr>
            <a:r>
              <a:rPr lang="en-US" sz="1200" dirty="0" smtClean="0">
                <a:solidFill>
                  <a:schemeClr val="tx1"/>
                </a:solidFill>
              </a:rPr>
              <a:t>   </a:t>
            </a:r>
            <a:r>
              <a:rPr lang="en-US" sz="1200" b="1" dirty="0" smtClean="0">
                <a:solidFill>
                  <a:schemeClr val="tx1"/>
                </a:solidFill>
              </a:rPr>
              <a:t>        </a:t>
            </a:r>
            <a:endParaRPr lang="en-US" sz="1200" dirty="0">
              <a:solidFill>
                <a:schemeClr val="tx1"/>
              </a:solidFill>
            </a:endParaRPr>
          </a:p>
          <a:p>
            <a:pPr lvl="0" algn="just">
              <a:buClrTx/>
              <a:buFont typeface="Wingdings" panose="05000000000000000000" pitchFamily="2" charset="2"/>
              <a:buChar char="Ø"/>
            </a:pPr>
            <a:r>
              <a:rPr lang="x-none" sz="1200" b="1">
                <a:solidFill>
                  <a:schemeClr val="tx1"/>
                </a:solidFill>
              </a:rPr>
              <a:t>4603 L</a:t>
            </a:r>
            <a:r>
              <a:rPr lang="en-US" sz="1200" b="1" dirty="0" err="1">
                <a:solidFill>
                  <a:schemeClr val="tx1"/>
                </a:solidFill>
              </a:rPr>
              <a:t>icensing</a:t>
            </a:r>
            <a:r>
              <a:rPr lang="x-none" sz="1200" b="1">
                <a:solidFill>
                  <a:schemeClr val="tx1"/>
                </a:solidFill>
              </a:rPr>
              <a:t> P</a:t>
            </a:r>
            <a:r>
              <a:rPr lang="en-US" sz="1200" b="1" dirty="0" err="1">
                <a:solidFill>
                  <a:schemeClr val="tx1"/>
                </a:solidFill>
              </a:rPr>
              <a:t>rocedures</a:t>
            </a:r>
            <a:r>
              <a:rPr lang="en-US" sz="1200" b="1" dirty="0">
                <a:solidFill>
                  <a:schemeClr val="tx1"/>
                </a:solidFill>
              </a:rPr>
              <a:t>.  </a:t>
            </a:r>
            <a:r>
              <a:rPr lang="x-none" sz="1200">
                <a:solidFill>
                  <a:schemeClr val="tx1"/>
                </a:solidFill>
              </a:rPr>
              <a:t>Each Applicant must file</a:t>
            </a:r>
            <a:r>
              <a:rPr lang="en-US" sz="1200" dirty="0">
                <a:solidFill>
                  <a:schemeClr val="tx1"/>
                </a:solidFill>
              </a:rPr>
              <a:t> a signed and verified original and 14 copies and electronic version of their application and attachments and t</a:t>
            </a:r>
            <a:r>
              <a:rPr lang="x-none" sz="1200">
                <a:solidFill>
                  <a:schemeClr val="tx1"/>
                </a:solidFill>
              </a:rPr>
              <a:t>he Applicant shall</a:t>
            </a:r>
            <a:r>
              <a:rPr lang="en-US" sz="1200" dirty="0">
                <a:solidFill>
                  <a:schemeClr val="tx1"/>
                </a:solidFill>
              </a:rPr>
              <a:t> immediately</a:t>
            </a:r>
            <a:r>
              <a:rPr lang="x-none" sz="1200">
                <a:solidFill>
                  <a:schemeClr val="tx1"/>
                </a:solidFill>
              </a:rPr>
              <a:t> inform the Commission of any change in the information provided in the Application during the pendency of the Application process.</a:t>
            </a:r>
            <a:r>
              <a:rPr lang="en-US" sz="1200" dirty="0">
                <a:solidFill>
                  <a:schemeClr val="tx1"/>
                </a:solidFill>
              </a:rPr>
              <a:t>  See Sections 4603.3 and 4603.4.       </a:t>
            </a:r>
            <a:r>
              <a:rPr lang="en-US" sz="1200" b="1" dirty="0">
                <a:solidFill>
                  <a:schemeClr val="tx1"/>
                </a:solidFill>
              </a:rPr>
              <a:t> </a:t>
            </a:r>
            <a:endParaRPr lang="en-US" sz="1200" dirty="0">
              <a:solidFill>
                <a:schemeClr val="tx1"/>
              </a:solidFill>
            </a:endParaRPr>
          </a:p>
          <a:p>
            <a:pPr marL="0" indent="0" algn="just">
              <a:buClrTx/>
              <a:buNone/>
            </a:pPr>
            <a:r>
              <a:rPr lang="x-none" sz="1200" b="1">
                <a:solidFill>
                  <a:schemeClr val="tx1"/>
                </a:solidFill>
              </a:rPr>
              <a:t> </a:t>
            </a:r>
            <a:endParaRPr lang="en-US" sz="1200" dirty="0">
              <a:solidFill>
                <a:schemeClr val="tx1"/>
              </a:solidFill>
            </a:endParaRPr>
          </a:p>
          <a:p>
            <a:pPr algn="just">
              <a:buClrTx/>
              <a:buFont typeface="Wingdings" panose="05000000000000000000" pitchFamily="2" charset="2"/>
              <a:buChar char="Ø"/>
            </a:pPr>
            <a:endParaRPr lang="en-US" sz="1200" dirty="0"/>
          </a:p>
        </p:txBody>
      </p:sp>
      <p:sp>
        <p:nvSpPr>
          <p:cNvPr id="2" name="Slide Number Placeholder 1"/>
          <p:cNvSpPr>
            <a:spLocks noGrp="1"/>
          </p:cNvSpPr>
          <p:nvPr>
            <p:ph type="sldNum" sz="quarter" idx="12"/>
          </p:nvPr>
        </p:nvSpPr>
        <p:spPr/>
        <p:txBody>
          <a:bodyPr/>
          <a:lstStyle/>
          <a:p>
            <a:fld id="{40DDC9A7-9EC2-4779-8F04-85ACE0C7939B}" type="slidenum">
              <a:rPr lang="en-US" smtClean="0"/>
              <a:t>18</a:t>
            </a:fld>
            <a:endParaRPr lang="en-US"/>
          </a:p>
        </p:txBody>
      </p:sp>
      <p:sp>
        <p:nvSpPr>
          <p:cNvPr id="4" name="Rectangle 3"/>
          <p:cNvSpPr/>
          <p:nvPr/>
        </p:nvSpPr>
        <p:spPr>
          <a:xfrm>
            <a:off x="1143000" y="609600"/>
            <a:ext cx="6781800" cy="369332"/>
          </a:xfrm>
          <a:prstGeom prst="rect">
            <a:avLst/>
          </a:prstGeom>
        </p:spPr>
        <p:txBody>
          <a:bodyPr wrap="square">
            <a:spAutoFit/>
          </a:bodyPr>
          <a:lstStyle/>
          <a:p>
            <a:pPr algn="ctr"/>
            <a:r>
              <a:rPr lang="en-US" b="1" dirty="0">
                <a:effectLst>
                  <a:outerShdw blurRad="38100" dist="38100" dir="2700000" algn="tl">
                    <a:srgbClr val="000000">
                      <a:alpha val="43137"/>
                    </a:srgbClr>
                  </a:outerShdw>
                </a:effectLst>
              </a:rPr>
              <a:t>ELECTRICT SUPPLIERS LICENSING AND </a:t>
            </a:r>
            <a:r>
              <a:rPr lang="en-US" b="1" dirty="0" smtClean="0">
                <a:effectLst>
                  <a:outerShdw blurRad="38100" dist="38100" dir="2700000" algn="tl">
                    <a:srgbClr val="000000">
                      <a:alpha val="43137"/>
                    </a:srgbClr>
                  </a:outerShdw>
                </a:effectLst>
              </a:rPr>
              <a:t>BONDING</a:t>
            </a:r>
            <a:endParaRPr lang="en-US" dirty="0">
              <a:effectLst>
                <a:outerShdw blurRad="38100" dist="38100" dir="2700000" algn="tl">
                  <a:srgbClr val="000000">
                    <a:alpha val="43137"/>
                  </a:srgbClr>
                </a:outerShdw>
              </a:effectLst>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7396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1" y="1447800"/>
            <a:ext cx="8686800" cy="4525963"/>
          </a:xfrm>
        </p:spPr>
        <p:txBody>
          <a:bodyPr>
            <a:normAutofit/>
          </a:bodyPr>
          <a:lstStyle/>
          <a:p>
            <a:pPr lvl="1" algn="just">
              <a:buClr>
                <a:schemeClr val="tx1"/>
              </a:buClr>
              <a:buFont typeface="Wingdings" panose="05000000000000000000" pitchFamily="2" charset="2"/>
              <a:buChar char="Ø"/>
            </a:pPr>
            <a:r>
              <a:rPr lang="en-US" sz="1200" b="1" dirty="0" smtClean="0">
                <a:solidFill>
                  <a:schemeClr val="tx1"/>
                </a:solidFill>
              </a:rPr>
              <a:t>4603.5 </a:t>
            </a:r>
            <a:r>
              <a:rPr lang="en-US" sz="1200" b="1" dirty="0">
                <a:solidFill>
                  <a:schemeClr val="tx1"/>
                </a:solidFill>
              </a:rPr>
              <a:t>Notice of Application and Notice of Incomplete Application (Deficiency Letter).  </a:t>
            </a:r>
            <a:r>
              <a:rPr lang="en-US" sz="1200" dirty="0">
                <a:solidFill>
                  <a:schemeClr val="tx1"/>
                </a:solidFill>
              </a:rPr>
              <a:t>The Commission shall review the submitted Application for completeness within fifteen (15) days of receipt of the Application and inform the Applicant if the Application is either complete or incomplete.  If the Application is complete, the Commission shall notify the Applicant in writing that the Application is complete and has been accepted for filing and the Commission shall post the Notice of Application in the D.C. Register.  If the Application is incomplete, the Commission shall notify the Applicant in writing of the deficiencies in the Application.  The Applicant shall have ten (10) days, or such additional time as the Commission may designate if it extends the time period for good cause shown to provide the information requested in the deficiency letter.  If the Applicant does not provide the information to the </a:t>
            </a:r>
            <a:r>
              <a:rPr lang="en-US" sz="1200" dirty="0" smtClean="0">
                <a:solidFill>
                  <a:schemeClr val="tx1"/>
                </a:solidFill>
              </a:rPr>
              <a:t>Commission within </a:t>
            </a:r>
            <a:r>
              <a:rPr lang="en-US" sz="1200" dirty="0">
                <a:solidFill>
                  <a:schemeClr val="tx1"/>
                </a:solidFill>
              </a:rPr>
              <a:t>ten (10) days or within the alternative time period set by the Commission, the Application shall be deemed dismissed without prejudice.  Once the deficiency has been cured by the Applicant, the Commission will notify the Applicant in writing that the Application is now complete and has been accepted for filing and the Commission shall post the Notice of Application in the D.C. </a:t>
            </a:r>
            <a:r>
              <a:rPr lang="en-US" sz="1200" dirty="0" smtClean="0">
                <a:solidFill>
                  <a:schemeClr val="tx1"/>
                </a:solidFill>
              </a:rPr>
              <a:t>Register</a:t>
            </a:r>
            <a:r>
              <a:rPr lang="en-US" sz="1200" dirty="0">
                <a:solidFill>
                  <a:schemeClr val="tx1"/>
                </a:solidFill>
              </a:rPr>
              <a:t>. </a:t>
            </a:r>
            <a:endParaRPr lang="en-US" sz="1200" dirty="0" smtClean="0">
              <a:solidFill>
                <a:schemeClr val="tx1"/>
              </a:solidFill>
            </a:endParaRPr>
          </a:p>
          <a:p>
            <a:pPr algn="just">
              <a:buClr>
                <a:schemeClr val="tx1"/>
              </a:buClr>
              <a:buFont typeface="Wingdings" panose="05000000000000000000" pitchFamily="2" charset="2"/>
              <a:buChar char="Ø"/>
            </a:pPr>
            <a:endParaRPr lang="en-US" sz="1200" dirty="0" smtClean="0">
              <a:solidFill>
                <a:schemeClr val="tx1"/>
              </a:solidFill>
            </a:endParaRPr>
          </a:p>
          <a:p>
            <a:pPr lvl="1" algn="just">
              <a:buClr>
                <a:schemeClr val="tx1"/>
              </a:buClr>
              <a:buFont typeface="Wingdings" panose="05000000000000000000" pitchFamily="2" charset="2"/>
              <a:buChar char="Ø"/>
            </a:pPr>
            <a:r>
              <a:rPr lang="en-US" sz="1200" b="1" dirty="0">
                <a:solidFill>
                  <a:schemeClr val="tx1"/>
                </a:solidFill>
              </a:rPr>
              <a:t>4603.6 Comments and Objections Regarding Filed Application.  </a:t>
            </a:r>
            <a:r>
              <a:rPr lang="en-US" sz="1200" dirty="0">
                <a:solidFill>
                  <a:schemeClr val="tx1"/>
                </a:solidFill>
              </a:rPr>
              <a:t>A Comment or objection must be submitted</a:t>
            </a:r>
            <a:r>
              <a:rPr lang="en-US" sz="1200" b="1" dirty="0">
                <a:solidFill>
                  <a:schemeClr val="tx1"/>
                </a:solidFill>
              </a:rPr>
              <a:t> </a:t>
            </a:r>
            <a:r>
              <a:rPr lang="en-US" sz="1200" dirty="0">
                <a:solidFill>
                  <a:schemeClr val="tx1"/>
                </a:solidFill>
              </a:rPr>
              <a:t>to the Commission Secretary and to the Applicant no later than thirty (30) days after the Notice of Application has been published in the D.C. Register.  An Applicant may file reply comments no later than seven (7) days after objections or comments are filed with the Commission Secretary.  </a:t>
            </a:r>
          </a:p>
          <a:p>
            <a:pPr marL="0" indent="0" algn="just">
              <a:buClr>
                <a:schemeClr val="tx1"/>
              </a:buClr>
              <a:buNone/>
            </a:pPr>
            <a:r>
              <a:rPr lang="en-US" sz="1200" dirty="0">
                <a:solidFill>
                  <a:schemeClr val="tx1"/>
                </a:solidFill>
              </a:rPr>
              <a:t>	 </a:t>
            </a:r>
          </a:p>
          <a:p>
            <a:pPr lvl="1" algn="just">
              <a:buClr>
                <a:schemeClr val="tx1"/>
              </a:buClr>
              <a:buFont typeface="Wingdings" panose="05000000000000000000" pitchFamily="2" charset="2"/>
              <a:buChar char="Ø"/>
            </a:pPr>
            <a:r>
              <a:rPr lang="en-US" sz="1200" b="1" dirty="0">
                <a:solidFill>
                  <a:schemeClr val="tx1"/>
                </a:solidFill>
              </a:rPr>
              <a:t>4603.7 Review of Complete Application.  </a:t>
            </a:r>
            <a:r>
              <a:rPr lang="en-US" sz="1200" dirty="0">
                <a:solidFill>
                  <a:schemeClr val="tx1"/>
                </a:solidFill>
              </a:rPr>
              <a:t>Within fifteen (15) days after the comment period has expired, the Commission shall conclude its investigation and issue a Licensing Order approving or denying the Application if no objections or comments are filed.  If an objection to licensure or comments are filed, the Commission shall conclude its investigation and issue a Licensing Order approving or denying the Application within sixty (60) days after the comments or objection period has expired.       </a:t>
            </a:r>
          </a:p>
          <a:p>
            <a:pPr>
              <a:buClr>
                <a:schemeClr val="tx1"/>
              </a:buClr>
              <a:buFont typeface="Wingdings" panose="05000000000000000000" pitchFamily="2" charset="2"/>
              <a:buChar char="Ø"/>
            </a:pPr>
            <a:endParaRPr lang="en-US" sz="1200" dirty="0"/>
          </a:p>
        </p:txBody>
      </p:sp>
      <p:sp>
        <p:nvSpPr>
          <p:cNvPr id="4" name="Slide Number Placeholder 3"/>
          <p:cNvSpPr>
            <a:spLocks noGrp="1"/>
          </p:cNvSpPr>
          <p:nvPr>
            <p:ph type="sldNum" sz="quarter" idx="12"/>
          </p:nvPr>
        </p:nvSpPr>
        <p:spPr/>
        <p:txBody>
          <a:bodyPr/>
          <a:lstStyle/>
          <a:p>
            <a:fld id="{40DDC9A7-9EC2-4779-8F04-85ACE0C7939B}" type="slidenum">
              <a:rPr lang="en-US" smtClean="0"/>
              <a:t>19</a:t>
            </a:fld>
            <a:endParaRPr lang="en-US"/>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66231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257800"/>
          </a:xfrm>
        </p:spPr>
        <p:txBody>
          <a:bodyPr>
            <a:normAutofit/>
          </a:bodyPr>
          <a:lstStyle/>
          <a:p>
            <a:pPr marL="0" indent="0" algn="ctr">
              <a:buNone/>
            </a:pPr>
            <a:endParaRPr lang="en-US" sz="1800" b="1" dirty="0" smtClean="0">
              <a:solidFill>
                <a:schemeClr val="tx1"/>
              </a:solidFill>
              <a:effectLst>
                <a:outerShdw blurRad="38100" dist="38100" dir="2700000" algn="tl">
                  <a:srgbClr val="000000">
                    <a:alpha val="43137"/>
                  </a:srgbClr>
                </a:outerShdw>
              </a:effectLst>
            </a:endParaRPr>
          </a:p>
          <a:p>
            <a:pPr marL="0" indent="0" algn="ctr">
              <a:buNone/>
            </a:pPr>
            <a:r>
              <a:rPr lang="en-US" sz="1800" b="1" dirty="0" smtClean="0">
                <a:solidFill>
                  <a:schemeClr val="tx1"/>
                </a:solidFill>
                <a:effectLst>
                  <a:outerShdw blurRad="38100" dist="38100" dir="2700000" algn="tl">
                    <a:srgbClr val="000000">
                      <a:alpha val="43137"/>
                    </a:srgbClr>
                  </a:outerShdw>
                </a:effectLst>
              </a:rPr>
              <a:t>INTRODUCTION</a:t>
            </a:r>
          </a:p>
          <a:p>
            <a:pPr lvl="0" algn="just">
              <a:buClrTx/>
              <a:buFont typeface="Wingdings" panose="05000000000000000000" pitchFamily="2" charset="2"/>
              <a:buChar char="Ø"/>
            </a:pPr>
            <a:endParaRPr lang="en-US" sz="1800" b="1" dirty="0">
              <a:solidFill>
                <a:schemeClr val="tx1"/>
              </a:solidFill>
              <a:effectLst>
                <a:outerShdw blurRad="38100" dist="38100" dir="2700000" algn="tl">
                  <a:srgbClr val="000000">
                    <a:alpha val="43137"/>
                  </a:srgbClr>
                </a:outerShdw>
              </a:effectLst>
              <a:latin typeface="+mn-lt"/>
            </a:endParaRPr>
          </a:p>
          <a:p>
            <a:pPr lvl="0" algn="just">
              <a:buClrTx/>
              <a:buFont typeface="Wingdings" panose="05000000000000000000" pitchFamily="2" charset="2"/>
              <a:buChar char="Ø"/>
            </a:pPr>
            <a:r>
              <a:rPr lang="en-US" sz="1200" dirty="0" smtClean="0">
                <a:solidFill>
                  <a:schemeClr val="tx1"/>
                </a:solidFill>
                <a:latin typeface="+mn-lt"/>
              </a:rPr>
              <a:t>Chapter </a:t>
            </a:r>
            <a:r>
              <a:rPr lang="en-US" sz="1200" dirty="0">
                <a:solidFill>
                  <a:schemeClr val="tx1"/>
                </a:solidFill>
                <a:latin typeface="+mn-lt"/>
              </a:rPr>
              <a:t>3 of Title 15 of  District of Columbia Municipal Regulations (“DCMR</a:t>
            </a:r>
            <a:r>
              <a:rPr lang="en-US" sz="1200" dirty="0" smtClean="0">
                <a:solidFill>
                  <a:schemeClr val="tx1"/>
                </a:solidFill>
                <a:latin typeface="+mn-lt"/>
              </a:rPr>
              <a:t>”);</a:t>
            </a:r>
          </a:p>
          <a:p>
            <a:pPr lvl="0" algn="just">
              <a:buClrTx/>
              <a:buFont typeface="Wingdings" panose="05000000000000000000" pitchFamily="2" charset="2"/>
              <a:buChar char="Ø"/>
            </a:pPr>
            <a:endParaRPr lang="en-US" sz="1200" dirty="0">
              <a:solidFill>
                <a:schemeClr val="tx1"/>
              </a:solidFill>
              <a:latin typeface="+mn-lt"/>
            </a:endParaRPr>
          </a:p>
          <a:p>
            <a:pPr lvl="0" algn="just">
              <a:buClrTx/>
              <a:buFont typeface="Wingdings" panose="05000000000000000000" pitchFamily="2" charset="2"/>
              <a:buChar char="Ø"/>
            </a:pPr>
            <a:r>
              <a:rPr lang="en-US" sz="1200" dirty="0">
                <a:solidFill>
                  <a:schemeClr val="tx1"/>
                </a:solidFill>
                <a:latin typeface="+mn-lt"/>
              </a:rPr>
              <a:t>Originally enacted in 1979, when it covered only three utility companies – one electric, natural gas, and </a:t>
            </a:r>
            <a:r>
              <a:rPr lang="en-US" sz="1200" dirty="0" smtClean="0">
                <a:solidFill>
                  <a:schemeClr val="tx1"/>
                </a:solidFill>
                <a:latin typeface="+mn-lt"/>
              </a:rPr>
              <a:t>telephone.</a:t>
            </a:r>
          </a:p>
          <a:p>
            <a:pPr lvl="0" algn="just">
              <a:buClrTx/>
              <a:buFont typeface="Wingdings" panose="05000000000000000000" pitchFamily="2" charset="2"/>
              <a:buChar char="Ø"/>
            </a:pPr>
            <a:endParaRPr lang="en-US" sz="1200" dirty="0" smtClean="0">
              <a:solidFill>
                <a:schemeClr val="tx1"/>
              </a:solidFill>
              <a:latin typeface="+mn-lt"/>
            </a:endParaRPr>
          </a:p>
          <a:p>
            <a:pPr lvl="0" algn="just">
              <a:buClrTx/>
              <a:buFont typeface="Wingdings" panose="05000000000000000000" pitchFamily="2" charset="2"/>
              <a:buChar char="Ø"/>
            </a:pPr>
            <a:r>
              <a:rPr lang="en-US" sz="1200" dirty="0">
                <a:solidFill>
                  <a:schemeClr val="tx1"/>
                </a:solidFill>
                <a:latin typeface="+mn-lt"/>
              </a:rPr>
              <a:t>With the emergence of competition in those three utility sectors, the Commission began deliberations, through Working Groups and NOPRs, in 2005 to upgrade and expand the CBOR to meet and adapt to a  changing, competitive utility </a:t>
            </a:r>
            <a:r>
              <a:rPr lang="en-US" sz="1200" dirty="0" smtClean="0">
                <a:solidFill>
                  <a:schemeClr val="tx1"/>
                </a:solidFill>
                <a:latin typeface="+mn-lt"/>
              </a:rPr>
              <a:t>marketplace.</a:t>
            </a:r>
            <a:endParaRPr lang="en-US" sz="1200" dirty="0">
              <a:solidFill>
                <a:schemeClr val="tx1"/>
              </a:solidFill>
              <a:latin typeface="+mn-lt"/>
            </a:endParaRPr>
          </a:p>
          <a:p>
            <a:pPr marL="0" lvl="0" indent="0" algn="just">
              <a:buClrTx/>
              <a:buNone/>
            </a:pPr>
            <a:r>
              <a:rPr lang="en-US" sz="1200" dirty="0">
                <a:latin typeface="+mn-lt"/>
              </a:rPr>
              <a:t> </a:t>
            </a:r>
            <a:endParaRPr lang="en-US" sz="1200" dirty="0">
              <a:solidFill>
                <a:schemeClr val="tx1"/>
              </a:solidFill>
              <a:latin typeface="+mn-lt"/>
            </a:endParaRPr>
          </a:p>
          <a:p>
            <a:pPr algn="just">
              <a:buClrTx/>
              <a:buFont typeface="Wingdings" panose="05000000000000000000" pitchFamily="2" charset="2"/>
              <a:buChar char="Ø"/>
            </a:pPr>
            <a:r>
              <a:rPr lang="en-US" sz="1200" dirty="0">
                <a:solidFill>
                  <a:schemeClr val="tx1"/>
                </a:solidFill>
                <a:latin typeface="+mn-lt"/>
              </a:rPr>
              <a:t>In 2008, the Commission acknowledged the change in how utility services are provided to residential customers in the District of Columbia because of competition and the consumers’ ability to purchase their energy supply from service providers.  This changing environment caused the Commission to adopt regulations which promote administrative efficiency, and </a:t>
            </a:r>
            <a:r>
              <a:rPr lang="en-US" sz="1200" dirty="0" smtClean="0">
                <a:solidFill>
                  <a:schemeClr val="tx1"/>
                </a:solidFill>
                <a:latin typeface="+mn-lt"/>
              </a:rPr>
              <a:t>uniformity </a:t>
            </a:r>
            <a:r>
              <a:rPr lang="en-US" sz="1200" dirty="0">
                <a:solidFill>
                  <a:schemeClr val="tx1"/>
                </a:solidFill>
                <a:latin typeface="+mn-lt"/>
              </a:rPr>
              <a:t>in the treatment of Utilities and service providers.  In addition, the rules would increase the public’s awareness and understanding of their rights and responsibilities regarding natural gas, electric, and telephone services in the District of Columbia. </a:t>
            </a:r>
            <a:r>
              <a:rPr lang="en-US" sz="1200" dirty="0" smtClean="0">
                <a:solidFill>
                  <a:schemeClr val="tx1"/>
                </a:solidFill>
                <a:latin typeface="+mn-lt"/>
              </a:rPr>
              <a:t>As </a:t>
            </a:r>
            <a:r>
              <a:rPr lang="en-US" sz="1200" dirty="0">
                <a:solidFill>
                  <a:schemeClr val="tx1"/>
                </a:solidFill>
                <a:latin typeface="+mn-lt"/>
              </a:rPr>
              <a:t>a result, a new Consumer Bill of Rights became effective in September, 2009.  </a:t>
            </a:r>
            <a:endParaRPr lang="en-US" sz="1200" dirty="0">
              <a:latin typeface="+mn-lt"/>
            </a:endParaRPr>
          </a:p>
        </p:txBody>
      </p:sp>
      <p:sp>
        <p:nvSpPr>
          <p:cNvPr id="2" name="Slide Number Placeholder 1"/>
          <p:cNvSpPr>
            <a:spLocks noGrp="1"/>
          </p:cNvSpPr>
          <p:nvPr>
            <p:ph type="sldNum" sz="quarter" idx="12"/>
          </p:nvPr>
        </p:nvSpPr>
        <p:spPr/>
        <p:txBody>
          <a:bodyPr/>
          <a:lstStyle/>
          <a:p>
            <a:fld id="{40DDC9A7-9EC2-4779-8F04-85ACE0C7939B}" type="slidenum">
              <a:rPr lang="en-US" smtClean="0"/>
              <a:t>2</a:t>
            </a:fld>
            <a:endParaRPr lang="en-US"/>
          </a:p>
        </p:txBody>
      </p:sp>
      <p:sp>
        <p:nvSpPr>
          <p:cNvPr id="4" name="Rectangle 3"/>
          <p:cNvSpPr/>
          <p:nvPr/>
        </p:nvSpPr>
        <p:spPr>
          <a:xfrm>
            <a:off x="1447800" y="304800"/>
            <a:ext cx="6218237" cy="553998"/>
          </a:xfrm>
          <a:prstGeom prst="rect">
            <a:avLst/>
          </a:prstGeom>
        </p:spPr>
        <p:txBody>
          <a:bodyPr wrap="square">
            <a:spAutoFit/>
          </a:bodyPr>
          <a:lstStyle/>
          <a:p>
            <a:pPr algn="ctr"/>
            <a:r>
              <a:rPr lang="en-US" sz="1500" b="1" dirty="0">
                <a:solidFill>
                  <a:prstClr val="black"/>
                </a:solidFill>
                <a:effectLst>
                  <a:outerShdw blurRad="38100" dist="38100" dir="2700000" algn="tl">
                    <a:srgbClr val="000000">
                      <a:alpha val="43137"/>
                    </a:srgbClr>
                  </a:outerShdw>
                </a:effectLst>
              </a:rPr>
              <a:t>THE CONSUMER BILL OF RIGHTS (“CBOR”) </a:t>
            </a:r>
          </a:p>
          <a:p>
            <a:pPr algn="ctr"/>
            <a:r>
              <a:rPr lang="en-US" sz="1500" b="1" dirty="0" smtClean="0">
                <a:solidFill>
                  <a:prstClr val="black"/>
                </a:solidFill>
                <a:effectLst>
                  <a:outerShdw blurRad="38100" dist="38100" dir="2700000" algn="tl">
                    <a:srgbClr val="000000">
                      <a:alpha val="43137"/>
                    </a:srgbClr>
                  </a:outerShdw>
                </a:effectLst>
              </a:rPr>
              <a:t>ENERGY SUPPLIER WORKSHOP</a:t>
            </a:r>
            <a:endParaRPr lang="en-US" dirty="0">
              <a:effectLst>
                <a:outerShdw blurRad="38100" dist="38100" dir="2700000" algn="tl">
                  <a:srgbClr val="000000">
                    <a:alpha val="43137"/>
                  </a:srgbClr>
                </a:outerShdw>
              </a:effectLst>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04863" cy="74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87879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371600"/>
            <a:ext cx="8686800" cy="4953000"/>
          </a:xfrm>
        </p:spPr>
        <p:txBody>
          <a:bodyPr>
            <a:normAutofit/>
          </a:bodyPr>
          <a:lstStyle/>
          <a:p>
            <a:pPr lvl="1">
              <a:buClr>
                <a:schemeClr val="tx1"/>
              </a:buClr>
              <a:buFont typeface="Wingdings" panose="05000000000000000000" pitchFamily="2" charset="2"/>
              <a:buChar char="Ø"/>
            </a:pPr>
            <a:r>
              <a:rPr lang="x-none" sz="1200" b="1">
                <a:solidFill>
                  <a:schemeClr val="tx1"/>
                </a:solidFill>
              </a:rPr>
              <a:t>4603.8 Licensee’s Update Information  </a:t>
            </a:r>
            <a:endParaRPr lang="en-US" sz="1200" dirty="0">
              <a:solidFill>
                <a:schemeClr val="tx1"/>
              </a:solidFill>
            </a:endParaRPr>
          </a:p>
          <a:p>
            <a:pPr marL="0" indent="0">
              <a:buClr>
                <a:schemeClr val="tx1"/>
              </a:buClr>
              <a:buNone/>
            </a:pPr>
            <a:r>
              <a:rPr lang="en-US" sz="1200" dirty="0">
                <a:solidFill>
                  <a:schemeClr val="tx1"/>
                </a:solidFill>
              </a:rPr>
              <a:t> </a:t>
            </a:r>
          </a:p>
          <a:p>
            <a:pPr lvl="1" algn="just">
              <a:buClr>
                <a:schemeClr val="tx1"/>
              </a:buClr>
              <a:buFont typeface="Wingdings" panose="05000000000000000000" pitchFamily="2" charset="2"/>
              <a:buChar char="Ø"/>
            </a:pPr>
            <a:r>
              <a:rPr lang="x-none" sz="1200" b="1">
                <a:solidFill>
                  <a:schemeClr val="tx1"/>
                </a:solidFill>
              </a:rPr>
              <a:t>4603.9 Term of </a:t>
            </a:r>
            <a:r>
              <a:rPr lang="en-US" sz="1200" b="1" dirty="0">
                <a:solidFill>
                  <a:schemeClr val="tx1"/>
                </a:solidFill>
              </a:rPr>
              <a:t>Electricity Supplier</a:t>
            </a:r>
            <a:r>
              <a:rPr lang="en-US" sz="1200" dirty="0">
                <a:solidFill>
                  <a:schemeClr val="tx1"/>
                </a:solidFill>
              </a:rPr>
              <a:t> </a:t>
            </a:r>
            <a:r>
              <a:rPr lang="x-none" sz="1200" b="1">
                <a:solidFill>
                  <a:schemeClr val="tx1"/>
                </a:solidFill>
              </a:rPr>
              <a:t>License.  </a:t>
            </a:r>
            <a:r>
              <a:rPr lang="en-US" sz="1200" dirty="0">
                <a:solidFill>
                  <a:schemeClr val="tx1"/>
                </a:solidFill>
              </a:rPr>
              <a:t>An Electricity Supplier </a:t>
            </a:r>
            <a:r>
              <a:rPr lang="x-none" sz="1200">
                <a:solidFill>
                  <a:schemeClr val="tx1"/>
                </a:solidFill>
              </a:rPr>
              <a:t>License </a:t>
            </a:r>
            <a:r>
              <a:rPr lang="en-US" sz="1200" dirty="0">
                <a:solidFill>
                  <a:schemeClr val="tx1"/>
                </a:solidFill>
              </a:rPr>
              <a:t>is </a:t>
            </a:r>
            <a:r>
              <a:rPr lang="x-none" sz="1200">
                <a:solidFill>
                  <a:schemeClr val="tx1"/>
                </a:solidFill>
              </a:rPr>
              <a:t>valid until revoked by the Commission or surrendered by the licensed Electricity Supplier.</a:t>
            </a:r>
            <a:endParaRPr lang="en-US" sz="1200" dirty="0">
              <a:solidFill>
                <a:schemeClr val="tx1"/>
              </a:solidFill>
            </a:endParaRPr>
          </a:p>
          <a:p>
            <a:pPr marL="0" indent="0" algn="just">
              <a:buClr>
                <a:schemeClr val="tx1"/>
              </a:buClr>
              <a:buNone/>
            </a:pPr>
            <a:r>
              <a:rPr lang="x-none" sz="1200">
                <a:solidFill>
                  <a:schemeClr val="tx1"/>
                </a:solidFill>
              </a:rPr>
              <a:t> </a:t>
            </a:r>
            <a:endParaRPr lang="en-US" sz="1200" dirty="0">
              <a:solidFill>
                <a:schemeClr val="tx1"/>
              </a:solidFill>
            </a:endParaRPr>
          </a:p>
          <a:p>
            <a:pPr lvl="1" algn="just">
              <a:buClr>
                <a:schemeClr val="tx1"/>
              </a:buClr>
              <a:buFont typeface="Wingdings" panose="05000000000000000000" pitchFamily="2" charset="2"/>
              <a:buChar char="Ø"/>
            </a:pPr>
            <a:r>
              <a:rPr lang="en-US" sz="1200" b="1" dirty="0">
                <a:solidFill>
                  <a:schemeClr val="tx1"/>
                </a:solidFill>
              </a:rPr>
              <a:t>4603.10 Transfer of Electricity Supplier License.  </a:t>
            </a:r>
            <a:r>
              <a:rPr lang="en-US" sz="1200" dirty="0">
                <a:solidFill>
                  <a:schemeClr val="tx1"/>
                </a:solidFill>
              </a:rPr>
              <a:t>An Electricity Supplier License is not transferable without the prior approval of the Commission.  To obtain the approval of the Commission, a Licensee must file a Transfer Application with the Commission Secretary.  All Persons interested in filing an objection or a comment regarding the filed Application may submit written comments or objections to the Commission’s Secretary no later than thirty (30) days after the posting of the Notice of Application on the Commission’s website.  The Licensee may file reply comments no later than seven (7) days after objections or comments are filed. Within thirty (30) days after the comment period has expired, the Commission shall issue an order approving or denying the Transfer Application if no objections or comments are filed.  If an objection to a Transfer Application or a comment is filed, the Commission shall conclude its investigation and issue an order approving or denying the Transfer Application within sixty (60) days after the comments or objection period has expired</a:t>
            </a:r>
            <a:r>
              <a:rPr lang="en-US" sz="1200" dirty="0" smtClean="0">
                <a:solidFill>
                  <a:schemeClr val="tx1"/>
                </a:solidFill>
              </a:rPr>
              <a:t>.</a:t>
            </a:r>
          </a:p>
          <a:p>
            <a:pPr lvl="0" algn="just">
              <a:buClr>
                <a:schemeClr val="tx1"/>
              </a:buClr>
              <a:buFont typeface="Wingdings" panose="05000000000000000000" pitchFamily="2" charset="2"/>
              <a:buChar char="Ø"/>
            </a:pPr>
            <a:endParaRPr lang="en-US" sz="1200" dirty="0">
              <a:solidFill>
                <a:schemeClr val="tx1"/>
              </a:solidFill>
            </a:endParaRPr>
          </a:p>
          <a:p>
            <a:pPr lvl="1" algn="just">
              <a:buClr>
                <a:schemeClr val="tx1"/>
              </a:buClr>
              <a:buFont typeface="Wingdings" panose="05000000000000000000" pitchFamily="2" charset="2"/>
              <a:buChar char="Ø"/>
            </a:pPr>
            <a:r>
              <a:rPr lang="en-US" sz="1200" b="1" dirty="0">
                <a:solidFill>
                  <a:schemeClr val="tx1"/>
                </a:solidFill>
              </a:rPr>
              <a:t>*4603.11 Solicitation of Customers.  </a:t>
            </a:r>
            <a:r>
              <a:rPr lang="en-US" sz="1200" dirty="0">
                <a:solidFill>
                  <a:schemeClr val="tx1"/>
                </a:solidFill>
              </a:rPr>
              <a:t>A</a:t>
            </a:r>
            <a:r>
              <a:rPr lang="en-US" sz="1200" b="1" dirty="0">
                <a:solidFill>
                  <a:schemeClr val="tx1"/>
                </a:solidFill>
              </a:rPr>
              <a:t> </a:t>
            </a:r>
            <a:r>
              <a:rPr lang="en-US" sz="1200" dirty="0">
                <a:solidFill>
                  <a:schemeClr val="tx1"/>
                </a:solidFill>
              </a:rPr>
              <a:t>Licensee  (both new and existing, if not currently serving customers) is  required to notify the Commission no later than ten (10) days before it starts soliciting customers directly or through an authorized representative.  The notice shall include the name of the Electricity Supplier’s designated contact person for pricing information if the Licensee is serving residential customers and small commercial customers and the URL address of the Electricity Supplier’s website. The Licensee shall provide photo identifications for each person who conducts in person Solicitations for the Licensee. The Licensee shall also provide the Commission with a copy of its flyers, consumer pamphlets, scripts and other proposed marketing material at the time of notification.  </a:t>
            </a:r>
          </a:p>
          <a:p>
            <a:pPr>
              <a:buClr>
                <a:schemeClr val="tx1"/>
              </a:buClr>
              <a:buFont typeface="Wingdings" panose="05000000000000000000" pitchFamily="2" charset="2"/>
              <a:buChar char="Ø"/>
            </a:pPr>
            <a:endParaRPr lang="en-US" dirty="0"/>
          </a:p>
        </p:txBody>
      </p:sp>
      <p:sp>
        <p:nvSpPr>
          <p:cNvPr id="4" name="Slide Number Placeholder 3"/>
          <p:cNvSpPr>
            <a:spLocks noGrp="1"/>
          </p:cNvSpPr>
          <p:nvPr>
            <p:ph type="sldNum" sz="quarter" idx="12"/>
          </p:nvPr>
        </p:nvSpPr>
        <p:spPr/>
        <p:txBody>
          <a:bodyPr/>
          <a:lstStyle/>
          <a:p>
            <a:fld id="{40DDC9A7-9EC2-4779-8F04-85ACE0C7939B}" type="slidenum">
              <a:rPr lang="en-US" smtClean="0"/>
              <a:t>20</a:t>
            </a:fld>
            <a:endParaRPr lang="en-US"/>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4089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19200"/>
            <a:ext cx="8686800" cy="5181600"/>
          </a:xfrm>
        </p:spPr>
        <p:txBody>
          <a:bodyPr>
            <a:normAutofit/>
          </a:bodyPr>
          <a:lstStyle/>
          <a:p>
            <a:pPr lvl="1" algn="just">
              <a:buClr>
                <a:schemeClr val="tx1"/>
              </a:buClr>
              <a:buFont typeface="Wingdings" panose="05000000000000000000" pitchFamily="2" charset="2"/>
              <a:buChar char="Ø"/>
            </a:pPr>
            <a:r>
              <a:rPr lang="en-US" sz="1200" b="1" dirty="0">
                <a:solidFill>
                  <a:schemeClr val="tx1"/>
                </a:solidFill>
              </a:rPr>
              <a:t>*4603.12 Electronic Solicitation</a:t>
            </a:r>
            <a:r>
              <a:rPr lang="en-US" sz="1200" dirty="0">
                <a:solidFill>
                  <a:schemeClr val="tx1"/>
                </a:solidFill>
              </a:rPr>
              <a:t>.  For the purpose of monitoring compliance with 15 DCMR Sections 327.26, 327.27, 327.30, 327.31, 327.32, 327.33, 327.34 and 327.48 regarding electronic solicitation on the Licensee’s website, each Licensee who contracts electronically with customers shall provide the Commission with the electronic capability to initiate and complete its website enrollment process, without creating an actual customer account.  Each Licensee shall demonstrate this capability by providing the Commission with a dedicated (simulated) account number for its use to test and monitor the Licensee’s website.        </a:t>
            </a:r>
          </a:p>
          <a:p>
            <a:pPr marL="0" indent="0" algn="just">
              <a:buClr>
                <a:schemeClr val="tx1"/>
              </a:buClr>
              <a:buNone/>
            </a:pPr>
            <a:r>
              <a:rPr lang="en-US" sz="1200" dirty="0">
                <a:solidFill>
                  <a:schemeClr val="tx1"/>
                </a:solidFill>
              </a:rPr>
              <a:t> </a:t>
            </a:r>
          </a:p>
          <a:p>
            <a:pPr lvl="1" algn="just">
              <a:buClr>
                <a:schemeClr val="tx1"/>
              </a:buClr>
              <a:buFont typeface="Wingdings" panose="05000000000000000000" pitchFamily="2" charset="2"/>
              <a:buChar char="Ø"/>
            </a:pPr>
            <a:r>
              <a:rPr lang="en-US" sz="1200" b="1" dirty="0">
                <a:solidFill>
                  <a:schemeClr val="tx1"/>
                </a:solidFill>
              </a:rPr>
              <a:t>*4603.13 Serving Customers.  </a:t>
            </a:r>
            <a:r>
              <a:rPr lang="en-US" sz="1200" dirty="0">
                <a:solidFill>
                  <a:schemeClr val="tx1"/>
                </a:solidFill>
              </a:rPr>
              <a:t>A Licensee is required to do the following before it begins to serve customers in the District of Columbia: (a) notify the Commission of the date when it will begin to serve customers in the District of Columbia; and (b) file an affidavit attesting that all sales and marketing and regulatory personnel have been trained in Chapters 3 and 46 of Title 15 of the D.C.M.R. before they begin soliciting customers in the District of Columbia</a:t>
            </a:r>
            <a:r>
              <a:rPr lang="en-US" sz="1200" dirty="0" smtClean="0">
                <a:solidFill>
                  <a:schemeClr val="tx1"/>
                </a:solidFill>
              </a:rPr>
              <a:t>.</a:t>
            </a:r>
          </a:p>
          <a:p>
            <a:pPr lvl="0" algn="just">
              <a:buClr>
                <a:schemeClr val="tx1"/>
              </a:buClr>
              <a:buFont typeface="Wingdings" panose="05000000000000000000" pitchFamily="2" charset="2"/>
              <a:buChar char="Ø"/>
            </a:pPr>
            <a:endParaRPr lang="en-US" sz="1200" dirty="0">
              <a:solidFill>
                <a:schemeClr val="tx1"/>
              </a:solidFill>
            </a:endParaRPr>
          </a:p>
          <a:p>
            <a:pPr lvl="1" algn="just">
              <a:buClr>
                <a:schemeClr val="tx1"/>
              </a:buClr>
              <a:buFont typeface="Wingdings" panose="05000000000000000000" pitchFamily="2" charset="2"/>
              <a:buChar char="Ø"/>
            </a:pPr>
            <a:r>
              <a:rPr lang="en-US" sz="1200" b="1" dirty="0">
                <a:solidFill>
                  <a:schemeClr val="tx1"/>
                </a:solidFill>
              </a:rPr>
              <a:t>4603.14 Cessation of Business in the District of Columbia or Cessation of Business to a Customer Class.  </a:t>
            </a:r>
            <a:r>
              <a:rPr lang="en-US" sz="1200" dirty="0">
                <a:solidFill>
                  <a:schemeClr val="tx1"/>
                </a:solidFill>
              </a:rPr>
              <a:t>A Licensee shall provide to the Commission at least sixty (60) days prior written notice of the Licensee's intention to cease providing services (a) in the District of Columbia; or (b) to all Customers within a specified Customer class.  </a:t>
            </a:r>
          </a:p>
          <a:p>
            <a:pPr marL="0" indent="0" algn="just">
              <a:buClr>
                <a:schemeClr val="tx1"/>
              </a:buClr>
              <a:buNone/>
            </a:pPr>
            <a:r>
              <a:rPr lang="en-US" sz="1200" dirty="0">
                <a:solidFill>
                  <a:schemeClr val="tx1"/>
                </a:solidFill>
              </a:rPr>
              <a:t>	</a:t>
            </a:r>
          </a:p>
          <a:p>
            <a:pPr lvl="1" algn="just">
              <a:buClr>
                <a:schemeClr val="tx1"/>
              </a:buClr>
              <a:buFont typeface="Wingdings" panose="05000000000000000000" pitchFamily="2" charset="2"/>
              <a:buChar char="Ø"/>
            </a:pPr>
            <a:r>
              <a:rPr lang="en-US" sz="1200" b="1" dirty="0">
                <a:solidFill>
                  <a:schemeClr val="tx1"/>
                </a:solidFill>
              </a:rPr>
              <a:t>4603.15 Electric Company and Licensee Responsibilities in the Event of Default   </a:t>
            </a:r>
            <a:endParaRPr lang="en-US" sz="1200" b="1" dirty="0" smtClean="0">
              <a:solidFill>
                <a:schemeClr val="tx1"/>
              </a:solidFill>
            </a:endParaRPr>
          </a:p>
          <a:p>
            <a:pPr lvl="0" algn="just">
              <a:buClr>
                <a:schemeClr val="tx1"/>
              </a:buClr>
              <a:buFont typeface="Wingdings" panose="05000000000000000000" pitchFamily="2" charset="2"/>
              <a:buChar char="Ø"/>
            </a:pPr>
            <a:endParaRPr lang="en-US" sz="1200" b="1" dirty="0">
              <a:solidFill>
                <a:schemeClr val="tx1"/>
              </a:solidFill>
            </a:endParaRPr>
          </a:p>
          <a:p>
            <a:pPr lvl="1" algn="just">
              <a:buClr>
                <a:schemeClr val="tx1"/>
              </a:buClr>
              <a:buFont typeface="Wingdings" panose="05000000000000000000" pitchFamily="2" charset="2"/>
              <a:buChar char="Ø"/>
            </a:pPr>
            <a:r>
              <a:rPr lang="en-US" sz="1200" b="1" dirty="0" smtClean="0">
                <a:solidFill>
                  <a:schemeClr val="tx1"/>
                </a:solidFill>
              </a:rPr>
              <a:t>4603.16 </a:t>
            </a:r>
            <a:r>
              <a:rPr lang="en-US" sz="1200" b="1" dirty="0">
                <a:solidFill>
                  <a:schemeClr val="tx1"/>
                </a:solidFill>
              </a:rPr>
              <a:t>Required Notices Upon Default. </a:t>
            </a:r>
            <a:r>
              <a:rPr lang="en-US" sz="1200" dirty="0">
                <a:solidFill>
                  <a:schemeClr val="tx1"/>
                </a:solidFill>
              </a:rPr>
              <a:t>Upon default, a Licensee must immediately send written notice to its customers notifying them of its default and send written notice to the Electric Company and Commission notifying them of its default. Upon receipt of notice of a Licensee default from the Licensee or from the Regional Transmission Organization, the Electric Company must immediately provide the defaulting Licensee’s customers Standard Offer Service in accordance with the SOS Administrator’s Retail Electric Service Tariff, unless the customers select a new Electricity Supplier.</a:t>
            </a:r>
          </a:p>
          <a:p>
            <a:pPr lvl="0" algn="just">
              <a:buClr>
                <a:schemeClr val="tx1"/>
              </a:buClr>
              <a:buFont typeface="Wingdings" panose="05000000000000000000" pitchFamily="2" charset="2"/>
              <a:buChar char="Ø"/>
            </a:pPr>
            <a:endParaRPr lang="en-US" sz="1400" dirty="0"/>
          </a:p>
          <a:p>
            <a:pPr>
              <a:buClr>
                <a:schemeClr val="tx1"/>
              </a:buClr>
              <a:buFont typeface="Wingdings" panose="05000000000000000000" pitchFamily="2" charset="2"/>
              <a:buChar char="Ø"/>
            </a:pPr>
            <a:endParaRPr lang="en-US" sz="1500" dirty="0"/>
          </a:p>
        </p:txBody>
      </p:sp>
      <p:sp>
        <p:nvSpPr>
          <p:cNvPr id="4" name="Slide Number Placeholder 3"/>
          <p:cNvSpPr>
            <a:spLocks noGrp="1"/>
          </p:cNvSpPr>
          <p:nvPr>
            <p:ph type="sldNum" sz="quarter" idx="12"/>
          </p:nvPr>
        </p:nvSpPr>
        <p:spPr/>
        <p:txBody>
          <a:bodyPr/>
          <a:lstStyle/>
          <a:p>
            <a:fld id="{40DDC9A7-9EC2-4779-8F04-85ACE0C7939B}" type="slidenum">
              <a:rPr lang="en-US" smtClean="0"/>
              <a:t>21</a:t>
            </a:fld>
            <a:endParaRPr lang="en-US"/>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27462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5771" y="1295400"/>
            <a:ext cx="8686800" cy="5029200"/>
          </a:xfrm>
          <a:ln>
            <a:noFill/>
          </a:ln>
        </p:spPr>
        <p:txBody>
          <a:bodyPr>
            <a:normAutofit/>
          </a:bodyPr>
          <a:lstStyle/>
          <a:p>
            <a:pPr marL="0" indent="0">
              <a:buNone/>
            </a:pPr>
            <a:r>
              <a:rPr lang="en-US" sz="1400" b="1" dirty="0"/>
              <a:t> </a:t>
            </a:r>
            <a:endParaRPr lang="en-US" sz="1200" dirty="0"/>
          </a:p>
          <a:p>
            <a:pPr lvl="0">
              <a:buClr>
                <a:schemeClr val="tx1"/>
              </a:buClr>
              <a:buFont typeface="Wingdings" panose="05000000000000000000" pitchFamily="2" charset="2"/>
              <a:buChar char="Ø"/>
            </a:pPr>
            <a:r>
              <a:rPr lang="en-US" sz="1200" b="1" dirty="0">
                <a:solidFill>
                  <a:schemeClr val="tx1"/>
                </a:solidFill>
              </a:rPr>
              <a:t>4604 Electricity Supplier Education Workshop </a:t>
            </a:r>
            <a:r>
              <a:rPr lang="en-US" sz="1200" b="1" dirty="0" smtClean="0">
                <a:solidFill>
                  <a:schemeClr val="tx1"/>
                </a:solidFill>
              </a:rPr>
              <a:t> </a:t>
            </a:r>
          </a:p>
          <a:p>
            <a:pPr lvl="0">
              <a:buClr>
                <a:schemeClr val="tx1"/>
              </a:buClr>
              <a:buFont typeface="Wingdings" panose="05000000000000000000" pitchFamily="2" charset="2"/>
              <a:buChar char="Ø"/>
            </a:pPr>
            <a:endParaRPr lang="en-US" sz="1200" dirty="0">
              <a:solidFill>
                <a:schemeClr val="tx1"/>
              </a:solidFill>
            </a:endParaRPr>
          </a:p>
          <a:p>
            <a:pPr lvl="1" algn="just">
              <a:buClr>
                <a:schemeClr val="tx1"/>
              </a:buClr>
              <a:buFont typeface="Wingdings" panose="05000000000000000000" pitchFamily="2" charset="2"/>
              <a:buChar char="Ø"/>
            </a:pPr>
            <a:r>
              <a:rPr lang="en-US" sz="1200" b="1" dirty="0">
                <a:solidFill>
                  <a:schemeClr val="tx1"/>
                </a:solidFill>
              </a:rPr>
              <a:t>4604.1 Electricity Supplier Education Workshop. </a:t>
            </a:r>
            <a:r>
              <a:rPr lang="en-US" sz="1200" dirty="0">
                <a:solidFill>
                  <a:schemeClr val="tx1"/>
                </a:solidFill>
              </a:rPr>
              <a:t>Within one year of licensing or within one year of the adoption of this rule, whichever is later, each Licensee’s Regulatory Contact or Licensee’s representative responsible for the Licensee’s compliance with the Commission’s rules shall complete the Electricity Supplier Education Workshop sponsored by the Commission. Successful completion of the workshop by the Licensee shall be evidenced by a certificate awarded by the Commission.  </a:t>
            </a:r>
            <a:endParaRPr lang="en-US" sz="1200" dirty="0" smtClean="0">
              <a:solidFill>
                <a:schemeClr val="tx1"/>
              </a:solidFill>
            </a:endParaRPr>
          </a:p>
          <a:p>
            <a:pPr lvl="0" algn="just">
              <a:buClr>
                <a:schemeClr val="tx1"/>
              </a:buClr>
              <a:buFont typeface="Wingdings" panose="05000000000000000000" pitchFamily="2" charset="2"/>
              <a:buChar char="Ø"/>
            </a:pPr>
            <a:endParaRPr lang="en-US" sz="1200" dirty="0" smtClean="0">
              <a:solidFill>
                <a:schemeClr val="tx1"/>
              </a:solidFill>
            </a:endParaRPr>
          </a:p>
          <a:p>
            <a:pPr lvl="0">
              <a:buClr>
                <a:schemeClr val="tx1"/>
              </a:buClr>
              <a:buFont typeface="Wingdings" panose="05000000000000000000" pitchFamily="2" charset="2"/>
              <a:buChar char="Ø"/>
            </a:pPr>
            <a:r>
              <a:rPr lang="en-US" sz="1200" b="1" dirty="0" smtClean="0">
                <a:solidFill>
                  <a:schemeClr val="tx1"/>
                </a:solidFill>
              </a:rPr>
              <a:t>4605 </a:t>
            </a:r>
            <a:r>
              <a:rPr lang="en-US" sz="1200" b="1" dirty="0">
                <a:solidFill>
                  <a:schemeClr val="tx1"/>
                </a:solidFill>
              </a:rPr>
              <a:t>Bond Requirements For Electricity Suppliers Collecting Deposits or  Prepayments (“Customer Payments Bond”) </a:t>
            </a:r>
            <a:r>
              <a:rPr lang="en-US" sz="1200" b="1" dirty="0" smtClean="0">
                <a:solidFill>
                  <a:schemeClr val="tx1"/>
                </a:solidFill>
              </a:rPr>
              <a:t>and;</a:t>
            </a:r>
          </a:p>
          <a:p>
            <a:pPr lvl="0">
              <a:buClr>
                <a:schemeClr val="tx1"/>
              </a:buClr>
              <a:buFont typeface="Wingdings" panose="05000000000000000000" pitchFamily="2" charset="2"/>
              <a:buChar char="Ø"/>
            </a:pPr>
            <a:endParaRPr lang="en-US" sz="1200" b="1" dirty="0" smtClean="0">
              <a:solidFill>
                <a:schemeClr val="tx1"/>
              </a:solidFill>
            </a:endParaRPr>
          </a:p>
          <a:p>
            <a:pPr lvl="0">
              <a:buClr>
                <a:schemeClr val="tx1"/>
              </a:buClr>
              <a:buFont typeface="Wingdings" panose="05000000000000000000" pitchFamily="2" charset="2"/>
              <a:buChar char="Ø"/>
            </a:pPr>
            <a:r>
              <a:rPr lang="en-US" sz="1200" b="1" dirty="0" smtClean="0">
                <a:solidFill>
                  <a:schemeClr val="tx1"/>
                </a:solidFill>
              </a:rPr>
              <a:t>4606 </a:t>
            </a:r>
            <a:r>
              <a:rPr lang="en-US" sz="1200" b="1" dirty="0">
                <a:solidFill>
                  <a:schemeClr val="tx1"/>
                </a:solidFill>
              </a:rPr>
              <a:t>provides the Bond Requirements for Financial Integrity (“Integrity Bond”) </a:t>
            </a:r>
            <a:endParaRPr lang="en-US" sz="1200" dirty="0">
              <a:solidFill>
                <a:schemeClr val="tx1"/>
              </a:solidFill>
            </a:endParaRPr>
          </a:p>
          <a:p>
            <a:pPr>
              <a:buClr>
                <a:schemeClr val="tx1"/>
              </a:buClr>
              <a:buFont typeface="Wingdings" panose="05000000000000000000" pitchFamily="2" charset="2"/>
              <a:buChar char="Ø"/>
            </a:pPr>
            <a:endParaRPr lang="en-US" sz="1200" dirty="0">
              <a:solidFill>
                <a:schemeClr val="tx1"/>
              </a:solidFill>
            </a:endParaRPr>
          </a:p>
          <a:p>
            <a:pPr lvl="0">
              <a:buClr>
                <a:schemeClr val="tx1"/>
              </a:buClr>
              <a:buFont typeface="Wingdings" panose="05000000000000000000" pitchFamily="2" charset="2"/>
              <a:buChar char="Ø"/>
            </a:pPr>
            <a:r>
              <a:rPr lang="en-US" sz="1200" b="1" dirty="0">
                <a:solidFill>
                  <a:schemeClr val="tx1"/>
                </a:solidFill>
              </a:rPr>
              <a:t>4607 Privacy Protection Policy </a:t>
            </a:r>
            <a:endParaRPr lang="en-US" sz="1200" b="1" dirty="0" smtClean="0">
              <a:solidFill>
                <a:schemeClr val="tx1"/>
              </a:solidFill>
            </a:endParaRPr>
          </a:p>
          <a:p>
            <a:pPr lvl="0" algn="just">
              <a:buClr>
                <a:schemeClr val="tx1"/>
              </a:buClr>
              <a:buFont typeface="Wingdings" panose="05000000000000000000" pitchFamily="2" charset="2"/>
              <a:buChar char="Ø"/>
            </a:pPr>
            <a:endParaRPr lang="en-US" sz="1200" b="1" dirty="0" smtClean="0">
              <a:solidFill>
                <a:schemeClr val="tx1"/>
              </a:solidFill>
            </a:endParaRPr>
          </a:p>
          <a:p>
            <a:pPr lvl="1" algn="just">
              <a:buClr>
                <a:schemeClr val="tx1"/>
              </a:buClr>
              <a:buFont typeface="Wingdings" panose="05000000000000000000" pitchFamily="2" charset="2"/>
              <a:buChar char="Ø"/>
            </a:pPr>
            <a:r>
              <a:rPr lang="en-US" sz="1200" b="1" dirty="0">
                <a:solidFill>
                  <a:schemeClr val="tx1"/>
                </a:solidFill>
              </a:rPr>
              <a:t>*4607.1 </a:t>
            </a:r>
            <a:r>
              <a:rPr lang="en-US" sz="1200" dirty="0">
                <a:solidFill>
                  <a:schemeClr val="tx1"/>
                </a:solidFill>
              </a:rPr>
              <a:t>All Applicants and current Licensees must submit to the Commission Secretary a copy of the company’s Privacy Protection Policy that demonstrates compliance </a:t>
            </a:r>
            <a:r>
              <a:rPr lang="x-none" sz="1200">
                <a:solidFill>
                  <a:schemeClr val="tx1"/>
                </a:solidFill>
              </a:rPr>
              <a:t>with 15 D</a:t>
            </a:r>
            <a:r>
              <a:rPr lang="en-US" sz="1200" dirty="0">
                <a:solidFill>
                  <a:schemeClr val="tx1"/>
                </a:solidFill>
              </a:rPr>
              <a:t>.</a:t>
            </a:r>
            <a:r>
              <a:rPr lang="x-none" sz="1200">
                <a:solidFill>
                  <a:schemeClr val="tx1"/>
                </a:solidFill>
              </a:rPr>
              <a:t>C</a:t>
            </a:r>
            <a:r>
              <a:rPr lang="en-US" sz="1200" dirty="0">
                <a:solidFill>
                  <a:schemeClr val="tx1"/>
                </a:solidFill>
              </a:rPr>
              <a:t>.</a:t>
            </a:r>
            <a:r>
              <a:rPr lang="x-none" sz="1200">
                <a:solidFill>
                  <a:schemeClr val="tx1"/>
                </a:solidFill>
              </a:rPr>
              <a:t>M</a:t>
            </a:r>
            <a:r>
              <a:rPr lang="en-US" sz="1200" dirty="0">
                <a:solidFill>
                  <a:schemeClr val="tx1"/>
                </a:solidFill>
              </a:rPr>
              <a:t>.</a:t>
            </a:r>
            <a:r>
              <a:rPr lang="x-none" sz="1200">
                <a:solidFill>
                  <a:schemeClr val="tx1"/>
                </a:solidFill>
              </a:rPr>
              <a:t>R</a:t>
            </a:r>
            <a:r>
              <a:rPr lang="en-US" sz="1200" dirty="0">
                <a:solidFill>
                  <a:schemeClr val="tx1"/>
                </a:solidFill>
              </a:rPr>
              <a:t>. </a:t>
            </a:r>
            <a:r>
              <a:rPr lang="x-none" sz="1200">
                <a:solidFill>
                  <a:schemeClr val="tx1"/>
                </a:solidFill>
              </a:rPr>
              <a:t>§ 308 (Use of Customer Information) </a:t>
            </a:r>
            <a:r>
              <a:rPr lang="en-US" sz="1200" dirty="0">
                <a:solidFill>
                  <a:schemeClr val="tx1"/>
                </a:solidFill>
              </a:rPr>
              <a:t>and 15</a:t>
            </a:r>
            <a:r>
              <a:rPr lang="x-none" sz="1200">
                <a:solidFill>
                  <a:schemeClr val="tx1"/>
                </a:solidFill>
              </a:rPr>
              <a:t> D</a:t>
            </a:r>
            <a:r>
              <a:rPr lang="en-US" sz="1200" dirty="0">
                <a:solidFill>
                  <a:schemeClr val="tx1"/>
                </a:solidFill>
              </a:rPr>
              <a:t>.</a:t>
            </a:r>
            <a:r>
              <a:rPr lang="x-none" sz="1200">
                <a:solidFill>
                  <a:schemeClr val="tx1"/>
                </a:solidFill>
              </a:rPr>
              <a:t>C</a:t>
            </a:r>
            <a:r>
              <a:rPr lang="en-US" sz="1200" dirty="0">
                <a:solidFill>
                  <a:schemeClr val="tx1"/>
                </a:solidFill>
              </a:rPr>
              <a:t>.</a:t>
            </a:r>
            <a:r>
              <a:rPr lang="x-none" sz="1200">
                <a:solidFill>
                  <a:schemeClr val="tx1"/>
                </a:solidFill>
              </a:rPr>
              <a:t>M</a:t>
            </a:r>
            <a:r>
              <a:rPr lang="en-US" sz="1200" dirty="0">
                <a:solidFill>
                  <a:schemeClr val="tx1"/>
                </a:solidFill>
              </a:rPr>
              <a:t>.</a:t>
            </a:r>
            <a:r>
              <a:rPr lang="x-none" sz="1200">
                <a:solidFill>
                  <a:schemeClr val="tx1"/>
                </a:solidFill>
              </a:rPr>
              <a:t>R</a:t>
            </a:r>
            <a:r>
              <a:rPr lang="en-US" sz="1200" dirty="0">
                <a:solidFill>
                  <a:schemeClr val="tx1"/>
                </a:solidFill>
              </a:rPr>
              <a:t>. </a:t>
            </a:r>
            <a:r>
              <a:rPr lang="x-none" sz="1200">
                <a:solidFill>
                  <a:schemeClr val="tx1"/>
                </a:solidFill>
              </a:rPr>
              <a:t>§ </a:t>
            </a:r>
            <a:r>
              <a:rPr lang="en-US" sz="1200" dirty="0">
                <a:solidFill>
                  <a:schemeClr val="tx1"/>
                </a:solidFill>
              </a:rPr>
              <a:t>309 (Privacy Protection Policy) within ninety (90) days of the adoption of this rule, or within sixty (60) days of receiving their Electricity Supplier License, whichever date is later.</a:t>
            </a:r>
          </a:p>
          <a:p>
            <a:pPr lvl="0">
              <a:buClr>
                <a:schemeClr val="tx1"/>
              </a:buClr>
              <a:buFont typeface="Wingdings" panose="05000000000000000000" pitchFamily="2" charset="2"/>
              <a:buChar char="Ø"/>
            </a:pPr>
            <a:endParaRPr lang="en-US" sz="1200" b="1" dirty="0"/>
          </a:p>
          <a:p>
            <a:pPr lvl="0">
              <a:buClr>
                <a:schemeClr val="tx1"/>
              </a:buClr>
              <a:buFont typeface="Wingdings" panose="05000000000000000000" pitchFamily="2" charset="2"/>
              <a:buChar char="Ø"/>
            </a:pPr>
            <a:endParaRPr lang="en-US" sz="1200" dirty="0"/>
          </a:p>
          <a:p>
            <a:pPr marL="0" lvl="0" indent="0" algn="just">
              <a:buNone/>
            </a:pPr>
            <a:endParaRPr lang="en-US" sz="1200" dirty="0"/>
          </a:p>
        </p:txBody>
      </p:sp>
      <p:sp>
        <p:nvSpPr>
          <p:cNvPr id="4" name="Slide Number Placeholder 3"/>
          <p:cNvSpPr>
            <a:spLocks noGrp="1"/>
          </p:cNvSpPr>
          <p:nvPr>
            <p:ph type="sldNum" sz="quarter" idx="12"/>
          </p:nvPr>
        </p:nvSpPr>
        <p:spPr/>
        <p:txBody>
          <a:bodyPr/>
          <a:lstStyle/>
          <a:p>
            <a:fld id="{40DDC9A7-9EC2-4779-8F04-85ACE0C7939B}" type="slidenum">
              <a:rPr lang="en-US" smtClean="0"/>
              <a:t>22</a:t>
            </a:fld>
            <a:endParaRPr lang="en-US"/>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29438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686800" cy="4525963"/>
          </a:xfrm>
        </p:spPr>
        <p:txBody>
          <a:bodyPr>
            <a:normAutofit/>
          </a:bodyPr>
          <a:lstStyle/>
          <a:p>
            <a:pPr lvl="0">
              <a:buClr>
                <a:schemeClr val="tx1"/>
              </a:buClr>
              <a:buFont typeface="Wingdings" panose="05000000000000000000" pitchFamily="2" charset="2"/>
              <a:buChar char="Ø"/>
            </a:pPr>
            <a:r>
              <a:rPr lang="x-none" sz="1200" b="1">
                <a:solidFill>
                  <a:schemeClr val="tx1"/>
                </a:solidFill>
              </a:rPr>
              <a:t>460</a:t>
            </a:r>
            <a:r>
              <a:rPr lang="en-US" sz="1200" b="1" dirty="0">
                <a:solidFill>
                  <a:schemeClr val="tx1"/>
                </a:solidFill>
              </a:rPr>
              <a:t>8 </a:t>
            </a:r>
            <a:r>
              <a:rPr lang="x-none" sz="1200" b="1">
                <a:solidFill>
                  <a:schemeClr val="tx1"/>
                </a:solidFill>
              </a:rPr>
              <a:t>C</a:t>
            </a:r>
            <a:r>
              <a:rPr lang="en-US" sz="1200" b="1" dirty="0" err="1">
                <a:solidFill>
                  <a:schemeClr val="tx1"/>
                </a:solidFill>
              </a:rPr>
              <a:t>ommission</a:t>
            </a:r>
            <a:r>
              <a:rPr lang="en-US" sz="1200" b="1" dirty="0">
                <a:solidFill>
                  <a:schemeClr val="tx1"/>
                </a:solidFill>
              </a:rPr>
              <a:t> </a:t>
            </a:r>
            <a:r>
              <a:rPr lang="x-none" sz="1200" b="1">
                <a:solidFill>
                  <a:schemeClr val="tx1"/>
                </a:solidFill>
              </a:rPr>
              <a:t>R</a:t>
            </a:r>
            <a:r>
              <a:rPr lang="en-US" sz="1200" b="1" dirty="0" err="1">
                <a:solidFill>
                  <a:schemeClr val="tx1"/>
                </a:solidFill>
              </a:rPr>
              <a:t>eporting</a:t>
            </a:r>
            <a:r>
              <a:rPr lang="en-US" sz="1200" b="1" dirty="0">
                <a:solidFill>
                  <a:schemeClr val="tx1"/>
                </a:solidFill>
              </a:rPr>
              <a:t> </a:t>
            </a:r>
            <a:r>
              <a:rPr lang="x-none" sz="1200" b="1">
                <a:solidFill>
                  <a:schemeClr val="tx1"/>
                </a:solidFill>
              </a:rPr>
              <a:t>R</a:t>
            </a:r>
            <a:r>
              <a:rPr lang="en-US" sz="1200" b="1" dirty="0" err="1" smtClean="0">
                <a:solidFill>
                  <a:schemeClr val="tx1"/>
                </a:solidFill>
              </a:rPr>
              <a:t>equirements</a:t>
            </a:r>
            <a:endParaRPr lang="en-US" sz="1200" dirty="0">
              <a:solidFill>
                <a:schemeClr val="tx1"/>
              </a:solidFill>
            </a:endParaRPr>
          </a:p>
          <a:p>
            <a:pPr marL="0" lvl="0" indent="0">
              <a:buClr>
                <a:schemeClr val="tx1"/>
              </a:buClr>
              <a:buNone/>
            </a:pPr>
            <a:r>
              <a:rPr lang="en-US" sz="1200" b="1" dirty="0">
                <a:solidFill>
                  <a:schemeClr val="tx1"/>
                </a:solidFill>
              </a:rPr>
              <a:t> </a:t>
            </a:r>
            <a:endParaRPr lang="en-US" sz="1200" dirty="0">
              <a:solidFill>
                <a:schemeClr val="tx1"/>
              </a:solidFill>
            </a:endParaRPr>
          </a:p>
          <a:p>
            <a:pPr lvl="1" algn="just">
              <a:buClr>
                <a:schemeClr val="tx1"/>
              </a:buClr>
              <a:buFont typeface="Wingdings" panose="05000000000000000000" pitchFamily="2" charset="2"/>
              <a:buChar char="Ø"/>
            </a:pPr>
            <a:r>
              <a:rPr lang="x-none" sz="1200" b="1">
                <a:solidFill>
                  <a:schemeClr val="tx1"/>
                </a:solidFill>
              </a:rPr>
              <a:t>*4608.1 Updates to an Approved Application.  </a:t>
            </a:r>
            <a:r>
              <a:rPr lang="x-none" sz="1200">
                <a:solidFill>
                  <a:schemeClr val="tx1"/>
                </a:solidFill>
              </a:rPr>
              <a:t>After an Application has been approved, a Licensee must inform the Commission of new information that changes or updates any part of the Application, including but not limited to the averment regarding any civil, criminal, or regulatory penalties imposed on the Licensee, within thirty (30) days of the change or the new information.  An Applicant or a Licensee must also inform the Commission of changes to the averment regarding bankruptcy proceedings instituted voluntarily or involuntarily within twenty-four (24) hours of the institution of such proceedings</a:t>
            </a:r>
            <a:r>
              <a:rPr lang="x-none" sz="1200" smtClean="0">
                <a:solidFill>
                  <a:schemeClr val="tx1"/>
                </a:solidFill>
              </a:rPr>
              <a:t>.</a:t>
            </a:r>
            <a:endParaRPr lang="en-US" sz="1200" dirty="0" smtClean="0">
              <a:solidFill>
                <a:schemeClr val="tx1"/>
              </a:solidFill>
            </a:endParaRPr>
          </a:p>
          <a:p>
            <a:pPr lvl="0" algn="just">
              <a:buClr>
                <a:schemeClr val="tx1"/>
              </a:buClr>
              <a:buFont typeface="Wingdings" panose="05000000000000000000" pitchFamily="2" charset="2"/>
              <a:buChar char="Ø"/>
            </a:pPr>
            <a:endParaRPr lang="en-US" sz="1200" dirty="0">
              <a:solidFill>
                <a:schemeClr val="tx1"/>
              </a:solidFill>
            </a:endParaRPr>
          </a:p>
          <a:p>
            <a:pPr marL="1028700" lvl="2" algn="just">
              <a:buClr>
                <a:schemeClr val="tx1"/>
              </a:buClr>
              <a:buFont typeface="Wingdings" panose="05000000000000000000" pitchFamily="2" charset="2"/>
              <a:buChar char="Ø"/>
            </a:pPr>
            <a:r>
              <a:rPr lang="en-US" sz="1200" dirty="0" smtClean="0">
                <a:solidFill>
                  <a:schemeClr val="tx1"/>
                </a:solidFill>
              </a:rPr>
              <a:t>If </a:t>
            </a:r>
            <a:r>
              <a:rPr lang="en-US" sz="1200" dirty="0">
                <a:solidFill>
                  <a:schemeClr val="tx1"/>
                </a:solidFill>
              </a:rPr>
              <a:t>a Licensee changes any of its marketing materials, it shall provide the new materials to the Commission no later than ten (10) days before it starts using the new material to solicit Customers; and  </a:t>
            </a:r>
            <a:endParaRPr lang="en-US" sz="1200" dirty="0" smtClean="0">
              <a:solidFill>
                <a:schemeClr val="tx1"/>
              </a:solidFill>
            </a:endParaRPr>
          </a:p>
          <a:p>
            <a:pPr marL="1028700" lvl="2" algn="just">
              <a:buClr>
                <a:schemeClr val="tx1"/>
              </a:buClr>
              <a:buFont typeface="Wingdings" panose="05000000000000000000" pitchFamily="2" charset="2"/>
              <a:buChar char="Ø"/>
            </a:pPr>
            <a:r>
              <a:rPr lang="en-US" sz="1200" dirty="0" smtClean="0">
                <a:solidFill>
                  <a:schemeClr val="tx1"/>
                </a:solidFill>
              </a:rPr>
              <a:t>If </a:t>
            </a:r>
            <a:r>
              <a:rPr lang="en-US" sz="1200" dirty="0">
                <a:solidFill>
                  <a:schemeClr val="tx1"/>
                </a:solidFill>
              </a:rPr>
              <a:t>a Licensee changes its trade name or the d/b/a name that it is using in the District of Columbia, the Licensee shall notify the Commission within ten (10) days and prior to soliciting Customers under that new name.  </a:t>
            </a:r>
            <a:endParaRPr lang="en-US" sz="1200" dirty="0" smtClean="0">
              <a:solidFill>
                <a:schemeClr val="tx1"/>
              </a:solidFill>
            </a:endParaRPr>
          </a:p>
          <a:p>
            <a:pPr marL="628650" lvl="1" indent="-228600" algn="just">
              <a:buClr>
                <a:schemeClr val="tx1"/>
              </a:buClr>
              <a:buFont typeface="Wingdings" panose="05000000000000000000" pitchFamily="2" charset="2"/>
              <a:buChar char="Ø"/>
            </a:pPr>
            <a:endParaRPr lang="en-US" sz="1200" dirty="0">
              <a:solidFill>
                <a:schemeClr val="tx1"/>
              </a:solidFill>
            </a:endParaRPr>
          </a:p>
          <a:p>
            <a:pPr lvl="1" algn="just">
              <a:buClr>
                <a:schemeClr val="tx1"/>
              </a:buClr>
              <a:buFont typeface="Wingdings" panose="05000000000000000000" pitchFamily="2" charset="2"/>
              <a:buChar char="Ø"/>
            </a:pPr>
            <a:r>
              <a:rPr lang="en-US" sz="1200" b="1" dirty="0">
                <a:solidFill>
                  <a:schemeClr val="tx1"/>
                </a:solidFill>
              </a:rPr>
              <a:t>*4608.2 Annual Reporting Requirements.  </a:t>
            </a:r>
            <a:r>
              <a:rPr lang="en-US" sz="1200" dirty="0">
                <a:solidFill>
                  <a:schemeClr val="tx1"/>
                </a:solidFill>
              </a:rPr>
              <a:t>The Licensee shall annually review its Application and submit updated information as needed.  Annual updates must be filed with the Commission within 120 days after the anniversary of the grant of the License. The Licensee shall, if it is serving residential customers and small commercial customers, also submit the name of its regulatory contact, website address, the contact for pricing information, copies of its flyers, scripts, pamphlets </a:t>
            </a:r>
            <a:r>
              <a:rPr lang="x-none" sz="1200">
                <a:solidFill>
                  <a:schemeClr val="tx1"/>
                </a:solidFill>
              </a:rPr>
              <a:t>and other marketing materials.</a:t>
            </a:r>
            <a:r>
              <a:rPr lang="en-US" sz="1200" dirty="0">
                <a:solidFill>
                  <a:schemeClr val="tx1"/>
                </a:solidFill>
              </a:rPr>
              <a:t>  The </a:t>
            </a:r>
            <a:r>
              <a:rPr lang="x-none" sz="1200">
                <a:solidFill>
                  <a:schemeClr val="tx1"/>
                </a:solidFill>
              </a:rPr>
              <a:t>Licensee </a:t>
            </a:r>
            <a:r>
              <a:rPr lang="en-US" sz="1200" dirty="0">
                <a:solidFill>
                  <a:schemeClr val="tx1"/>
                </a:solidFill>
              </a:rPr>
              <a:t>shall recertify annually that it has complied with Section 4603.12 (b) of this Chapter.  </a:t>
            </a:r>
            <a:r>
              <a:rPr lang="x-none" sz="1200">
                <a:solidFill>
                  <a:schemeClr val="tx1"/>
                </a:solidFill>
              </a:rPr>
              <a:t>A </a:t>
            </a:r>
            <a:r>
              <a:rPr lang="en-US" sz="1200" dirty="0">
                <a:solidFill>
                  <a:schemeClr val="tx1"/>
                </a:solidFill>
              </a:rPr>
              <a:t>Licensee shall </a:t>
            </a:r>
            <a:r>
              <a:rPr lang="x-none" sz="1200">
                <a:solidFill>
                  <a:schemeClr val="tx1"/>
                </a:solidFill>
              </a:rPr>
              <a:t>provide any information required by any other Commission </a:t>
            </a:r>
            <a:r>
              <a:rPr lang="en-US" sz="1200" dirty="0">
                <a:solidFill>
                  <a:schemeClr val="tx1"/>
                </a:solidFill>
              </a:rPr>
              <a:t>order or </a:t>
            </a:r>
            <a:r>
              <a:rPr lang="x-none" sz="1200">
                <a:solidFill>
                  <a:schemeClr val="tx1"/>
                </a:solidFill>
              </a:rPr>
              <a:t>regulation. </a:t>
            </a:r>
            <a:r>
              <a:rPr lang="en-US" sz="1200" dirty="0">
                <a:solidFill>
                  <a:schemeClr val="tx1"/>
                </a:solidFill>
              </a:rPr>
              <a:t>The Licensee shall also provide annually a copy of its Privacy Protection Policy to the Commission. </a:t>
            </a:r>
          </a:p>
          <a:p>
            <a:pPr lvl="0">
              <a:buClr>
                <a:schemeClr val="tx1"/>
              </a:buClr>
              <a:buFont typeface="Wingdings" panose="05000000000000000000" pitchFamily="2" charset="2"/>
              <a:buChar char="Ø"/>
            </a:pPr>
            <a:endParaRPr lang="en-US" sz="1200" dirty="0"/>
          </a:p>
        </p:txBody>
      </p:sp>
      <p:sp>
        <p:nvSpPr>
          <p:cNvPr id="4" name="Slide Number Placeholder 3"/>
          <p:cNvSpPr>
            <a:spLocks noGrp="1"/>
          </p:cNvSpPr>
          <p:nvPr>
            <p:ph type="sldNum" sz="quarter" idx="12"/>
          </p:nvPr>
        </p:nvSpPr>
        <p:spPr/>
        <p:txBody>
          <a:bodyPr/>
          <a:lstStyle/>
          <a:p>
            <a:fld id="{40DDC9A7-9EC2-4779-8F04-85ACE0C7939B}" type="slidenum">
              <a:rPr lang="en-US" smtClean="0"/>
              <a:t>23</a:t>
            </a:fld>
            <a:endParaRPr lang="en-US"/>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28610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371600"/>
            <a:ext cx="8777868" cy="5105400"/>
          </a:xfrm>
        </p:spPr>
        <p:txBody>
          <a:bodyPr>
            <a:normAutofit/>
          </a:bodyPr>
          <a:lstStyle/>
          <a:p>
            <a:pPr lvl="0">
              <a:buClrTx/>
              <a:buFont typeface="Wingdings" panose="05000000000000000000" pitchFamily="2" charset="2"/>
              <a:buChar char="Ø"/>
            </a:pPr>
            <a:r>
              <a:rPr lang="en-US" sz="1200" b="1" dirty="0">
                <a:solidFill>
                  <a:schemeClr val="tx1"/>
                </a:solidFill>
              </a:rPr>
              <a:t>4609 Commission Action Regarding a </a:t>
            </a:r>
            <a:r>
              <a:rPr lang="en-US" sz="1200" b="1" dirty="0" smtClean="0">
                <a:solidFill>
                  <a:schemeClr val="tx1"/>
                </a:solidFill>
              </a:rPr>
              <a:t>Licensee</a:t>
            </a:r>
          </a:p>
          <a:p>
            <a:pPr lvl="0">
              <a:buClrTx/>
              <a:buFont typeface="Wingdings" panose="05000000000000000000" pitchFamily="2" charset="2"/>
              <a:buChar char="Ø"/>
            </a:pPr>
            <a:endParaRPr lang="en-US" sz="1200" dirty="0">
              <a:solidFill>
                <a:schemeClr val="tx1"/>
              </a:solidFill>
            </a:endParaRPr>
          </a:p>
          <a:p>
            <a:pPr lvl="1" algn="just">
              <a:buClrTx/>
              <a:buFont typeface="Wingdings" panose="05000000000000000000" pitchFamily="2" charset="2"/>
              <a:buChar char="Ø"/>
            </a:pPr>
            <a:r>
              <a:rPr lang="en-US" sz="1200" b="1" dirty="0">
                <a:solidFill>
                  <a:schemeClr val="tx1"/>
                </a:solidFill>
              </a:rPr>
              <a:t>4609.1 Commission Investigation.  </a:t>
            </a:r>
            <a:r>
              <a:rPr lang="en-US" sz="1200" dirty="0">
                <a:solidFill>
                  <a:schemeClr val="tx1"/>
                </a:solidFill>
              </a:rPr>
              <a:t>The Commission may initiate an investigation of a Licensee upon its own motion or upon the complaint of the Office of the People’s Counsel, the Office of the Attorney General, or any aggrieved party.  </a:t>
            </a:r>
            <a:endParaRPr lang="en-US" sz="1200" dirty="0" smtClean="0">
              <a:solidFill>
                <a:schemeClr val="tx1"/>
              </a:solidFill>
            </a:endParaRPr>
          </a:p>
          <a:p>
            <a:pPr marL="457200" lvl="1" indent="0" algn="just">
              <a:buClrTx/>
              <a:buNone/>
            </a:pPr>
            <a:r>
              <a:rPr lang="en-US" sz="1200" b="1" dirty="0">
                <a:solidFill>
                  <a:schemeClr val="tx1"/>
                </a:solidFill>
              </a:rPr>
              <a:t> </a:t>
            </a:r>
            <a:endParaRPr lang="en-US" sz="1200" dirty="0">
              <a:solidFill>
                <a:schemeClr val="tx1"/>
              </a:solidFill>
            </a:endParaRPr>
          </a:p>
          <a:p>
            <a:pPr lvl="1" algn="just">
              <a:buClrTx/>
              <a:buFont typeface="Wingdings" panose="05000000000000000000" pitchFamily="2" charset="2"/>
              <a:buChar char="Ø"/>
            </a:pPr>
            <a:r>
              <a:rPr lang="en-US" sz="1200" b="1" dirty="0">
                <a:solidFill>
                  <a:schemeClr val="tx1"/>
                </a:solidFill>
              </a:rPr>
              <a:t>*4609.2 Grounds for Commission Action.  </a:t>
            </a:r>
            <a:r>
              <a:rPr lang="en-US" sz="1200" dirty="0">
                <a:solidFill>
                  <a:schemeClr val="tx1"/>
                </a:solidFill>
              </a:rPr>
              <a:t>The Commission may take action regarding a Licensee for just cause as determined by the Commission.  ”Just cause” includes, but is not limited to, slamming, failing to provide adequate and accurate information to each Customer about the Licensee’s available services and charges, failing to post on the Internet information that is readily understandable about its services and rates for Small Commercial Customers and Residential Customers, failing to provide electricity for its Customers,  conviction by the Licensee or principal of the Licensee (including the general partners, corporate officers or directors, or limited liability managers or officers of the Licensee) of any felony and failing to notify the Commission no later than ten (10) days before it begins soliciting Customers and thirty (30) days after it begins serving Customers, per section 4603.11 and 4603.12, respectively.  See Section 4609.2 A-W.   </a:t>
            </a:r>
            <a:endParaRPr lang="en-US" sz="1200" dirty="0" smtClean="0">
              <a:solidFill>
                <a:schemeClr val="tx1"/>
              </a:solidFill>
            </a:endParaRPr>
          </a:p>
          <a:p>
            <a:pPr lvl="0" algn="just">
              <a:buClrTx/>
              <a:buFont typeface="Wingdings" panose="05000000000000000000" pitchFamily="2" charset="2"/>
              <a:buChar char="Ø"/>
            </a:pPr>
            <a:endParaRPr lang="en-US" sz="1200" dirty="0">
              <a:solidFill>
                <a:schemeClr val="tx1"/>
              </a:solidFill>
            </a:endParaRPr>
          </a:p>
          <a:p>
            <a:pPr lvl="0">
              <a:buClrTx/>
              <a:buFont typeface="Wingdings" panose="05000000000000000000" pitchFamily="2" charset="2"/>
              <a:buChar char="Ø"/>
            </a:pPr>
            <a:r>
              <a:rPr lang="en-US" sz="1200" b="1" dirty="0">
                <a:solidFill>
                  <a:schemeClr val="tx1"/>
                </a:solidFill>
              </a:rPr>
              <a:t>4610 Sanction and </a:t>
            </a:r>
            <a:r>
              <a:rPr lang="en-US" sz="1200" b="1" dirty="0" smtClean="0">
                <a:solidFill>
                  <a:schemeClr val="tx1"/>
                </a:solidFill>
              </a:rPr>
              <a:t>Enforcement</a:t>
            </a:r>
            <a:endParaRPr lang="en-US" sz="1200" b="1" u="sng" dirty="0">
              <a:solidFill>
                <a:schemeClr val="tx1"/>
              </a:solidFill>
            </a:endParaRPr>
          </a:p>
          <a:p>
            <a:pPr marL="0" lvl="0" indent="0">
              <a:buClrTx/>
              <a:buNone/>
            </a:pPr>
            <a:r>
              <a:rPr lang="en-US" sz="1200" dirty="0">
                <a:solidFill>
                  <a:schemeClr val="tx1"/>
                </a:solidFill>
              </a:rPr>
              <a:t> </a:t>
            </a:r>
          </a:p>
          <a:p>
            <a:pPr lvl="1" algn="just">
              <a:buClrTx/>
              <a:buFont typeface="Wingdings" panose="05000000000000000000" pitchFamily="2" charset="2"/>
              <a:buChar char="Ø"/>
            </a:pPr>
            <a:r>
              <a:rPr lang="en-US" sz="1200" b="1" dirty="0">
                <a:solidFill>
                  <a:schemeClr val="tx1"/>
                </a:solidFill>
              </a:rPr>
              <a:t>4610.1 Sanctions.  </a:t>
            </a:r>
            <a:r>
              <a:rPr lang="en-US" sz="1200" dirty="0">
                <a:solidFill>
                  <a:schemeClr val="tx1"/>
                </a:solidFill>
              </a:rPr>
              <a:t>Electricity Suppliers and Licensees are subject to sanctions for violations of the District of Columbia Code, and applicable Commission regulations and orders.  The sanctions may include a $10,000 civil penalty, customer Refund or credit, Cease and Desist Order Cancellation of a contract or part of a contract between a Customer and a Licensee or an Electricity Supplier, Suspension of a Licensee’s License, and Revocation of a Licensee’s License.  See Sections 4610.1 A-F.</a:t>
            </a:r>
            <a:endParaRPr lang="en-US" sz="1200" u="sng" dirty="0">
              <a:solidFill>
                <a:schemeClr val="tx1"/>
              </a:solidFill>
            </a:endParaRPr>
          </a:p>
          <a:p>
            <a:pPr lvl="0" algn="just">
              <a:buClrTx/>
              <a:buFont typeface="Wingdings" panose="05000000000000000000" pitchFamily="2" charset="2"/>
              <a:buChar char="Ø"/>
            </a:pPr>
            <a:endParaRPr lang="en-US" sz="1200" dirty="0">
              <a:solidFill>
                <a:schemeClr val="tx1"/>
              </a:solidFill>
            </a:endParaRPr>
          </a:p>
          <a:p>
            <a:pPr>
              <a:buClrTx/>
              <a:buFont typeface="Wingdings" panose="05000000000000000000" pitchFamily="2" charset="2"/>
              <a:buChar char="Ø"/>
            </a:pPr>
            <a:endParaRPr lang="en-US" sz="1200" dirty="0">
              <a:solidFill>
                <a:schemeClr val="tx1"/>
              </a:solidFill>
            </a:endParaRPr>
          </a:p>
        </p:txBody>
      </p:sp>
      <p:sp>
        <p:nvSpPr>
          <p:cNvPr id="4" name="Slide Number Placeholder 3"/>
          <p:cNvSpPr>
            <a:spLocks noGrp="1"/>
          </p:cNvSpPr>
          <p:nvPr>
            <p:ph type="sldNum" sz="quarter" idx="12"/>
          </p:nvPr>
        </p:nvSpPr>
        <p:spPr/>
        <p:txBody>
          <a:bodyPr/>
          <a:lstStyle/>
          <a:p>
            <a:fld id="{40DDC9A7-9EC2-4779-8F04-85ACE0C7939B}" type="slidenum">
              <a:rPr lang="en-US" smtClean="0"/>
              <a:t>24</a:t>
            </a:fld>
            <a:endParaRPr lang="en-US"/>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55219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76401"/>
            <a:ext cx="8686800" cy="3048000"/>
          </a:xfrm>
        </p:spPr>
        <p:txBody>
          <a:bodyPr>
            <a:normAutofit/>
          </a:bodyPr>
          <a:lstStyle/>
          <a:p>
            <a:pPr lvl="1" algn="just">
              <a:buClrTx/>
              <a:buFont typeface="Wingdings" panose="05000000000000000000" pitchFamily="2" charset="2"/>
              <a:buChar char="Ø"/>
            </a:pPr>
            <a:r>
              <a:rPr lang="en-US" sz="1200" b="1" dirty="0">
                <a:solidFill>
                  <a:schemeClr val="tx1"/>
                </a:solidFill>
              </a:rPr>
              <a:t>4610.3 </a:t>
            </a:r>
            <a:r>
              <a:rPr lang="en-US" sz="1200" dirty="0">
                <a:solidFill>
                  <a:schemeClr val="tx1"/>
                </a:solidFill>
              </a:rPr>
              <a:t>Emergency Action by the Commission. The Commission may temporarily suspend a License, issue a temporary cease and desist order, or take any other appropriate temporary remedial action, pending a final determination after notice and hearing, if the Commission determines that there is reasonable cause to believe that Customers or the reliability of electric supply in the District of Columbia is or will be harmed by the actions of a Licensee or an Electricity Supplier.</a:t>
            </a:r>
            <a:endParaRPr lang="en-US" sz="1200" u="sng" dirty="0">
              <a:solidFill>
                <a:schemeClr val="tx1"/>
              </a:solidFill>
            </a:endParaRPr>
          </a:p>
          <a:p>
            <a:pPr marL="0" indent="0" algn="just">
              <a:buClrTx/>
              <a:buNone/>
            </a:pPr>
            <a:r>
              <a:rPr lang="en-US" sz="1200" dirty="0">
                <a:solidFill>
                  <a:schemeClr val="tx1"/>
                </a:solidFill>
              </a:rPr>
              <a:t> </a:t>
            </a:r>
          </a:p>
          <a:p>
            <a:pPr lvl="0" algn="just">
              <a:buClrTx/>
              <a:buFont typeface="Wingdings" panose="05000000000000000000" pitchFamily="2" charset="2"/>
              <a:buChar char="Ø"/>
            </a:pPr>
            <a:r>
              <a:rPr lang="en-US" sz="1200" b="1" dirty="0">
                <a:solidFill>
                  <a:schemeClr val="tx1"/>
                </a:solidFill>
              </a:rPr>
              <a:t>4611 Commission Assessment and Fees</a:t>
            </a:r>
            <a:endParaRPr lang="en-US" sz="1200" dirty="0">
              <a:solidFill>
                <a:schemeClr val="tx1"/>
              </a:solidFill>
            </a:endParaRPr>
          </a:p>
          <a:p>
            <a:pPr marL="0" indent="0" algn="just">
              <a:buClrTx/>
              <a:buNone/>
            </a:pPr>
            <a:r>
              <a:rPr lang="en-US" sz="1200" dirty="0">
                <a:solidFill>
                  <a:schemeClr val="tx1"/>
                </a:solidFill>
              </a:rPr>
              <a:t> </a:t>
            </a:r>
          </a:p>
          <a:p>
            <a:pPr lvl="1" algn="just">
              <a:buClrTx/>
              <a:buFont typeface="Wingdings" panose="05000000000000000000" pitchFamily="2" charset="2"/>
              <a:buChar char="Ø"/>
            </a:pPr>
            <a:r>
              <a:rPr lang="en-US" sz="1200" b="1" dirty="0">
                <a:solidFill>
                  <a:schemeClr val="tx1"/>
                </a:solidFill>
              </a:rPr>
              <a:t>4611.1 </a:t>
            </a:r>
            <a:r>
              <a:rPr lang="en-US" sz="1200" dirty="0">
                <a:solidFill>
                  <a:schemeClr val="tx1"/>
                </a:solidFill>
              </a:rPr>
              <a:t>The Licensee or the Electricity Supplier shall pay an assessment for the costs and expenses of the Commission and the Office of the People's Counsel as required by Title 34 of the District of Columbia Code.</a:t>
            </a:r>
            <a:r>
              <a:rPr lang="en-US" sz="1200" b="1" dirty="0">
                <a:solidFill>
                  <a:schemeClr val="tx1"/>
                </a:solidFill>
              </a:rPr>
              <a:t> </a:t>
            </a:r>
            <a:endParaRPr lang="en-US" sz="1200" dirty="0">
              <a:solidFill>
                <a:schemeClr val="tx1"/>
              </a:solidFill>
            </a:endParaRPr>
          </a:p>
          <a:p>
            <a:pPr lvl="0" algn="just">
              <a:buClrTx/>
              <a:buFont typeface="Wingdings" panose="05000000000000000000" pitchFamily="2" charset="2"/>
              <a:buChar char="Ø"/>
            </a:pPr>
            <a:endParaRPr lang="en-US" sz="1200" b="1" dirty="0" smtClean="0">
              <a:solidFill>
                <a:schemeClr val="tx1"/>
              </a:solidFill>
            </a:endParaRPr>
          </a:p>
          <a:p>
            <a:pPr lvl="1" algn="just">
              <a:buClrTx/>
              <a:buFont typeface="Wingdings" panose="05000000000000000000" pitchFamily="2" charset="2"/>
              <a:buChar char="Ø"/>
            </a:pPr>
            <a:r>
              <a:rPr lang="en-US" sz="1200" b="1" dirty="0" smtClean="0">
                <a:solidFill>
                  <a:schemeClr val="tx1"/>
                </a:solidFill>
              </a:rPr>
              <a:t>4611.2 </a:t>
            </a:r>
            <a:r>
              <a:rPr lang="en-US" sz="1200" dirty="0">
                <a:solidFill>
                  <a:schemeClr val="tx1"/>
                </a:solidFill>
              </a:rPr>
              <a:t>The Licensee or the Electricity Supplier shall pay any additional fees imposed by the Commission pursuant to the Commission’s rules, regulations, or orders.</a:t>
            </a:r>
          </a:p>
          <a:p>
            <a:pPr algn="just">
              <a:buClrTx/>
              <a:buFont typeface="Wingdings" panose="05000000000000000000" pitchFamily="2" charset="2"/>
              <a:buChar char="Ø"/>
            </a:pPr>
            <a:endParaRPr lang="en-US" sz="1200" dirty="0">
              <a:solidFill>
                <a:schemeClr val="tx1"/>
              </a:solidFill>
            </a:endParaRPr>
          </a:p>
        </p:txBody>
      </p:sp>
      <p:sp>
        <p:nvSpPr>
          <p:cNvPr id="4" name="Slide Number Placeholder 3"/>
          <p:cNvSpPr>
            <a:spLocks noGrp="1"/>
          </p:cNvSpPr>
          <p:nvPr>
            <p:ph type="sldNum" sz="quarter" idx="12"/>
          </p:nvPr>
        </p:nvSpPr>
        <p:spPr/>
        <p:txBody>
          <a:bodyPr/>
          <a:lstStyle/>
          <a:p>
            <a:fld id="{40DDC9A7-9EC2-4779-8F04-85ACE0C7939B}" type="slidenum">
              <a:rPr lang="en-US" smtClean="0"/>
              <a:t>25</a:t>
            </a:fld>
            <a:endParaRPr lang="en-US"/>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7382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229600" cy="5334000"/>
          </a:xfrm>
        </p:spPr>
        <p:txBody>
          <a:bodyPr>
            <a:noAutofit/>
          </a:bodyPr>
          <a:lstStyle/>
          <a:p>
            <a:pPr marL="0" indent="0">
              <a:buNone/>
            </a:pPr>
            <a:endParaRPr lang="en-US" sz="1400" dirty="0" smtClean="0">
              <a:solidFill>
                <a:schemeClr val="tx1"/>
              </a:solidFill>
              <a:latin typeface="+mn-lt"/>
            </a:endParaRPr>
          </a:p>
          <a:p>
            <a:pPr lvl="0" algn="just">
              <a:buClrTx/>
              <a:buFont typeface="Wingdings" panose="05000000000000000000" pitchFamily="2" charset="2"/>
              <a:buChar char="Ø"/>
            </a:pPr>
            <a:r>
              <a:rPr lang="en-US" sz="1200" dirty="0" smtClean="0">
                <a:solidFill>
                  <a:schemeClr val="tx1"/>
                </a:solidFill>
              </a:rPr>
              <a:t>The </a:t>
            </a:r>
            <a:r>
              <a:rPr lang="en-US" sz="1200" dirty="0">
                <a:solidFill>
                  <a:schemeClr val="tx1"/>
                </a:solidFill>
              </a:rPr>
              <a:t>CBOR sets forth </a:t>
            </a:r>
            <a:r>
              <a:rPr lang="en-US" sz="1200" dirty="0" smtClean="0">
                <a:solidFill>
                  <a:schemeClr val="tx1"/>
                </a:solidFill>
              </a:rPr>
              <a:t>a </a:t>
            </a:r>
            <a:r>
              <a:rPr lang="en-US" sz="1200" b="1" dirty="0" smtClean="0">
                <a:solidFill>
                  <a:schemeClr val="tx1"/>
                </a:solidFill>
              </a:rPr>
              <a:t>residential</a:t>
            </a:r>
            <a:r>
              <a:rPr lang="en-US" sz="1200" dirty="0" smtClean="0">
                <a:solidFill>
                  <a:schemeClr val="tx1"/>
                </a:solidFill>
              </a:rPr>
              <a:t> </a:t>
            </a:r>
            <a:r>
              <a:rPr lang="en-US" sz="1200" dirty="0">
                <a:solidFill>
                  <a:schemeClr val="tx1"/>
                </a:solidFill>
              </a:rPr>
              <a:t>consumer’s </a:t>
            </a:r>
            <a:r>
              <a:rPr lang="en-US" sz="1200" dirty="0" smtClean="0">
                <a:solidFill>
                  <a:schemeClr val="tx1"/>
                </a:solidFill>
              </a:rPr>
              <a:t>rights and responsibilities, </a:t>
            </a:r>
            <a:r>
              <a:rPr lang="en-US" sz="1200" dirty="0">
                <a:solidFill>
                  <a:schemeClr val="tx1"/>
                </a:solidFill>
              </a:rPr>
              <a:t>and rules for the initiation and acquisition of services, such </a:t>
            </a:r>
            <a:r>
              <a:rPr lang="en-US" sz="1200" dirty="0" smtClean="0">
                <a:solidFill>
                  <a:schemeClr val="tx1"/>
                </a:solidFill>
              </a:rPr>
              <a:t>as </a:t>
            </a:r>
            <a:r>
              <a:rPr lang="en-US" sz="1200" dirty="0">
                <a:solidFill>
                  <a:schemeClr val="tx1"/>
                </a:solidFill>
              </a:rPr>
              <a:t>but not limited </a:t>
            </a:r>
            <a:r>
              <a:rPr lang="en-US" sz="1200" dirty="0" smtClean="0">
                <a:solidFill>
                  <a:schemeClr val="tx1"/>
                </a:solidFill>
              </a:rPr>
              <a:t>to: </a:t>
            </a:r>
          </a:p>
          <a:p>
            <a:pPr lvl="0" algn="just">
              <a:buClrTx/>
              <a:buFont typeface="Wingdings" panose="05000000000000000000" pitchFamily="2" charset="2"/>
              <a:buChar char="Ø"/>
            </a:pPr>
            <a:endParaRPr lang="en-US" sz="1200" dirty="0">
              <a:solidFill>
                <a:schemeClr val="tx1"/>
              </a:solidFill>
            </a:endParaRPr>
          </a:p>
          <a:p>
            <a:pPr lvl="1" algn="just">
              <a:buClrTx/>
              <a:buFont typeface="Wingdings" panose="05000000000000000000" pitchFamily="2" charset="2"/>
              <a:buChar char="Ø"/>
            </a:pPr>
            <a:r>
              <a:rPr lang="en-US" sz="1200" dirty="0" smtClean="0">
                <a:solidFill>
                  <a:schemeClr val="tx1"/>
                </a:solidFill>
              </a:rPr>
              <a:t>Meter </a:t>
            </a:r>
            <a:r>
              <a:rPr lang="en-US" sz="1200" dirty="0">
                <a:solidFill>
                  <a:schemeClr val="tx1"/>
                </a:solidFill>
              </a:rPr>
              <a:t>R</a:t>
            </a:r>
            <a:r>
              <a:rPr lang="en-US" sz="1200" dirty="0" smtClean="0">
                <a:solidFill>
                  <a:schemeClr val="tx1"/>
                </a:solidFill>
              </a:rPr>
              <a:t>eading </a:t>
            </a:r>
          </a:p>
          <a:p>
            <a:pPr lvl="1" algn="just">
              <a:buClrTx/>
              <a:buFont typeface="Wingdings" panose="05000000000000000000" pitchFamily="2" charset="2"/>
              <a:buChar char="Ø"/>
            </a:pPr>
            <a:r>
              <a:rPr lang="en-US" sz="1200" dirty="0" smtClean="0">
                <a:solidFill>
                  <a:schemeClr val="tx1"/>
                </a:solidFill>
              </a:rPr>
              <a:t>Billing </a:t>
            </a:r>
          </a:p>
          <a:p>
            <a:pPr lvl="1" algn="just">
              <a:buClrTx/>
              <a:buFont typeface="Wingdings" panose="05000000000000000000" pitchFamily="2" charset="2"/>
              <a:buChar char="Ø"/>
            </a:pPr>
            <a:r>
              <a:rPr lang="en-US" sz="1200" dirty="0" smtClean="0">
                <a:solidFill>
                  <a:schemeClr val="tx1"/>
                </a:solidFill>
              </a:rPr>
              <a:t>Payments</a:t>
            </a:r>
          </a:p>
          <a:p>
            <a:pPr lvl="1" algn="just">
              <a:buClrTx/>
              <a:buFont typeface="Wingdings" panose="05000000000000000000" pitchFamily="2" charset="2"/>
              <a:buChar char="Ø"/>
            </a:pPr>
            <a:r>
              <a:rPr lang="en-US" sz="1200" dirty="0">
                <a:solidFill>
                  <a:schemeClr val="tx1"/>
                </a:solidFill>
              </a:rPr>
              <a:t>U</a:t>
            </a:r>
            <a:r>
              <a:rPr lang="en-US" sz="1200" dirty="0" smtClean="0">
                <a:solidFill>
                  <a:schemeClr val="tx1"/>
                </a:solidFill>
              </a:rPr>
              <a:t>se of Customer Information </a:t>
            </a:r>
          </a:p>
          <a:p>
            <a:pPr lvl="1" algn="just">
              <a:buClrTx/>
              <a:buFont typeface="Wingdings" panose="05000000000000000000" pitchFamily="2" charset="2"/>
              <a:buChar char="Ø"/>
            </a:pPr>
            <a:r>
              <a:rPr lang="en-US" sz="1200" dirty="0" smtClean="0">
                <a:solidFill>
                  <a:schemeClr val="tx1"/>
                </a:solidFill>
              </a:rPr>
              <a:t>Deposits </a:t>
            </a:r>
          </a:p>
          <a:p>
            <a:pPr lvl="1" algn="just">
              <a:buClrTx/>
              <a:buFont typeface="Wingdings" panose="05000000000000000000" pitchFamily="2" charset="2"/>
              <a:buChar char="Ø"/>
            </a:pPr>
            <a:r>
              <a:rPr lang="en-US" sz="1200" dirty="0" smtClean="0">
                <a:solidFill>
                  <a:schemeClr val="tx1"/>
                </a:solidFill>
              </a:rPr>
              <a:t>Disconnections </a:t>
            </a:r>
            <a:r>
              <a:rPr lang="en-US" sz="1200" dirty="0">
                <a:solidFill>
                  <a:schemeClr val="tx1"/>
                </a:solidFill>
              </a:rPr>
              <a:t>and Reconnections of </a:t>
            </a:r>
            <a:r>
              <a:rPr lang="en-US" sz="1200" dirty="0" smtClean="0">
                <a:solidFill>
                  <a:schemeClr val="tx1"/>
                </a:solidFill>
              </a:rPr>
              <a:t>Service </a:t>
            </a:r>
            <a:r>
              <a:rPr lang="en-US" sz="1200" dirty="0">
                <a:solidFill>
                  <a:schemeClr val="tx1"/>
                </a:solidFill>
              </a:rPr>
              <a:t>and the </a:t>
            </a:r>
            <a:r>
              <a:rPr lang="en-US" sz="1200" dirty="0" smtClean="0">
                <a:solidFill>
                  <a:schemeClr val="tx1"/>
                </a:solidFill>
              </a:rPr>
              <a:t>Resolution </a:t>
            </a:r>
            <a:r>
              <a:rPr lang="en-US" sz="1200" dirty="0">
                <a:solidFill>
                  <a:schemeClr val="tx1"/>
                </a:solidFill>
              </a:rPr>
              <a:t>of </a:t>
            </a:r>
            <a:r>
              <a:rPr lang="en-US" sz="1200" dirty="0" smtClean="0">
                <a:solidFill>
                  <a:schemeClr val="tx1"/>
                </a:solidFill>
              </a:rPr>
              <a:t>Complaints</a:t>
            </a:r>
          </a:p>
          <a:p>
            <a:pPr lvl="1" algn="just">
              <a:buClrTx/>
              <a:buFont typeface="Wingdings" panose="05000000000000000000" pitchFamily="2" charset="2"/>
              <a:buChar char="Ø"/>
            </a:pPr>
            <a:r>
              <a:rPr lang="en-US" sz="1200" dirty="0" smtClean="0">
                <a:solidFill>
                  <a:schemeClr val="tx1"/>
                </a:solidFill>
              </a:rPr>
              <a:t>Consumer Protection </a:t>
            </a:r>
            <a:r>
              <a:rPr lang="en-US" sz="1200" dirty="0">
                <a:solidFill>
                  <a:schemeClr val="tx1"/>
                </a:solidFill>
              </a:rPr>
              <a:t>S</a:t>
            </a:r>
            <a:r>
              <a:rPr lang="en-US" sz="1200" dirty="0" smtClean="0">
                <a:solidFill>
                  <a:schemeClr val="tx1"/>
                </a:solidFill>
              </a:rPr>
              <a:t>tandards applicable to Energy </a:t>
            </a:r>
            <a:r>
              <a:rPr lang="en-US" sz="1200" dirty="0">
                <a:solidFill>
                  <a:schemeClr val="tx1"/>
                </a:solidFill>
              </a:rPr>
              <a:t>S</a:t>
            </a:r>
            <a:r>
              <a:rPr lang="en-US" sz="1200" dirty="0" smtClean="0">
                <a:solidFill>
                  <a:schemeClr val="tx1"/>
                </a:solidFill>
              </a:rPr>
              <a:t>uppliers </a:t>
            </a:r>
          </a:p>
          <a:p>
            <a:pPr lvl="1" algn="just">
              <a:buClrTx/>
              <a:buFont typeface="Wingdings" panose="05000000000000000000" pitchFamily="2" charset="2"/>
              <a:buChar char="Ø"/>
            </a:pPr>
            <a:r>
              <a:rPr lang="en-US" sz="1200" dirty="0" smtClean="0">
                <a:solidFill>
                  <a:schemeClr val="tx1"/>
                </a:solidFill>
              </a:rPr>
              <a:t>Informal and Formal Complaints.</a:t>
            </a:r>
          </a:p>
          <a:p>
            <a:pPr lvl="0" algn="just">
              <a:buClrTx/>
              <a:buFont typeface="Wingdings" panose="05000000000000000000" pitchFamily="2" charset="2"/>
              <a:buChar char="Ø"/>
            </a:pPr>
            <a:endParaRPr lang="en-US" sz="1200" dirty="0" smtClean="0">
              <a:solidFill>
                <a:schemeClr val="tx1"/>
              </a:solidFill>
            </a:endParaRPr>
          </a:p>
          <a:p>
            <a:pPr lvl="0" algn="just">
              <a:buClrTx/>
              <a:buFont typeface="Wingdings" panose="05000000000000000000" pitchFamily="2" charset="2"/>
              <a:buChar char="Ø"/>
            </a:pPr>
            <a:r>
              <a:rPr lang="en-US" sz="1200" dirty="0" smtClean="0">
                <a:solidFill>
                  <a:schemeClr val="tx1"/>
                </a:solidFill>
              </a:rPr>
              <a:t>The Utilities are responsible for regular monthly meter readings and shall also provide the customer with means to report meter readings. §§ 301-303. (XR 327.49-Suppliers do not conduct meter readings)</a:t>
            </a:r>
          </a:p>
          <a:p>
            <a:pPr lvl="0" algn="just">
              <a:buClrTx/>
              <a:buFont typeface="Wingdings" panose="05000000000000000000" pitchFamily="2" charset="2"/>
              <a:buChar char="Ø"/>
            </a:pPr>
            <a:endParaRPr lang="en-US" sz="1200" dirty="0" smtClean="0">
              <a:solidFill>
                <a:schemeClr val="tx1"/>
              </a:solidFill>
            </a:endParaRPr>
          </a:p>
          <a:p>
            <a:pPr lvl="0" algn="just">
              <a:buClrTx/>
              <a:buFont typeface="Wingdings" panose="05000000000000000000" pitchFamily="2" charset="2"/>
              <a:buChar char="Ø"/>
            </a:pPr>
            <a:r>
              <a:rPr lang="en-US" sz="1200" dirty="0" smtClean="0">
                <a:solidFill>
                  <a:schemeClr val="tx1"/>
                </a:solidFill>
              </a:rPr>
              <a:t>Customers should be provided with an actual or estimated bill during each billing cycle and the bill should provide the service the customer elected.  §§ 303-304.  (XR 327.50)</a:t>
            </a:r>
          </a:p>
          <a:p>
            <a:pPr lvl="0" algn="just">
              <a:buClrTx/>
              <a:buFont typeface="Wingdings" panose="05000000000000000000" pitchFamily="2" charset="2"/>
              <a:buChar char="Ø"/>
            </a:pPr>
            <a:endParaRPr lang="en-US" sz="1200" dirty="0" smtClean="0">
              <a:solidFill>
                <a:schemeClr val="tx1"/>
              </a:solidFill>
            </a:endParaRPr>
          </a:p>
          <a:p>
            <a:pPr algn="just">
              <a:buClrTx/>
              <a:buFont typeface="Wingdings" panose="05000000000000000000" pitchFamily="2" charset="2"/>
              <a:buChar char="Ø"/>
            </a:pPr>
            <a:r>
              <a:rPr lang="en-US" sz="1200" dirty="0" smtClean="0">
                <a:solidFill>
                  <a:schemeClr val="tx1"/>
                </a:solidFill>
              </a:rPr>
              <a:t>The Utilities or Energy Suppliers may provide for a level payment billing program, budget payment plan or Deferred Payment Agreements (DPA).  §§304.10 and 306.1. (XR 327.51 thru 327.53- Energy Suppliers may periodically analyze plans for actual usage variances).</a:t>
            </a:r>
          </a:p>
          <a:p>
            <a:pPr>
              <a:buClrTx/>
              <a:buFont typeface="Wingdings" panose="05000000000000000000" pitchFamily="2" charset="2"/>
              <a:buChar char="Ø"/>
            </a:pPr>
            <a:endParaRPr lang="en-US" sz="1100" dirty="0">
              <a:solidFill>
                <a:schemeClr val="tx1"/>
              </a:solidFill>
              <a:latin typeface="+mn-lt"/>
            </a:endParaRPr>
          </a:p>
        </p:txBody>
      </p:sp>
      <p:sp>
        <p:nvSpPr>
          <p:cNvPr id="2" name="Slide Number Placeholder 1"/>
          <p:cNvSpPr>
            <a:spLocks noGrp="1"/>
          </p:cNvSpPr>
          <p:nvPr>
            <p:ph type="sldNum" sz="quarter" idx="12"/>
          </p:nvPr>
        </p:nvSpPr>
        <p:spPr/>
        <p:txBody>
          <a:bodyPr/>
          <a:lstStyle/>
          <a:p>
            <a:fld id="{40DDC9A7-9EC2-4779-8F04-85ACE0C7939B}" type="slidenum">
              <a:rPr lang="en-US" smtClean="0"/>
              <a:t>3</a:t>
            </a:fld>
            <a:endParaRPr lang="en-US"/>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7590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0"/>
            <a:ext cx="8229600" cy="4800600"/>
          </a:xfrm>
        </p:spPr>
        <p:txBody>
          <a:bodyPr>
            <a:normAutofit/>
          </a:bodyPr>
          <a:lstStyle/>
          <a:p>
            <a:pPr lvl="0" algn="just">
              <a:buClr>
                <a:schemeClr val="tx1"/>
              </a:buClr>
              <a:buFont typeface="Wingdings" panose="05000000000000000000" pitchFamily="2" charset="2"/>
              <a:buChar char="Ø"/>
            </a:pPr>
            <a:r>
              <a:rPr lang="en-US" sz="1200" dirty="0">
                <a:solidFill>
                  <a:schemeClr val="tx1"/>
                </a:solidFill>
                <a:latin typeface="+mn-lt"/>
              </a:rPr>
              <a:t>An Energy Supplier can elect to bill customers (separate or consolidated billing), but the bill must clearly identify each service and </a:t>
            </a:r>
            <a:r>
              <a:rPr lang="en-US" sz="1200" dirty="0" smtClean="0">
                <a:solidFill>
                  <a:schemeClr val="tx1"/>
                </a:solidFill>
                <a:latin typeface="+mn-lt"/>
              </a:rPr>
              <a:t>bill </a:t>
            </a:r>
            <a:r>
              <a:rPr lang="en-US" sz="1200" dirty="0">
                <a:solidFill>
                  <a:schemeClr val="tx1"/>
                </a:solidFill>
                <a:latin typeface="+mn-lt"/>
              </a:rPr>
              <a:t>components.  §§ 304.14 -304.15.</a:t>
            </a:r>
          </a:p>
          <a:p>
            <a:pPr lvl="0" algn="just">
              <a:buClr>
                <a:schemeClr val="tx1"/>
              </a:buClr>
              <a:buFont typeface="Wingdings" panose="05000000000000000000" pitchFamily="2" charset="2"/>
              <a:buChar char="Ø"/>
            </a:pPr>
            <a:endParaRPr lang="en-US" sz="1200" dirty="0">
              <a:solidFill>
                <a:schemeClr val="tx1"/>
              </a:solidFill>
              <a:latin typeface="+mn-lt"/>
            </a:endParaRPr>
          </a:p>
          <a:p>
            <a:pPr lvl="0" algn="just">
              <a:buClr>
                <a:schemeClr val="tx1"/>
              </a:buClr>
              <a:buFont typeface="Wingdings" panose="05000000000000000000" pitchFamily="2" charset="2"/>
              <a:buChar char="Ø"/>
            </a:pPr>
            <a:r>
              <a:rPr lang="en-US" sz="1200" dirty="0">
                <a:solidFill>
                  <a:schemeClr val="tx1"/>
                </a:solidFill>
                <a:latin typeface="+mn-lt"/>
              </a:rPr>
              <a:t>When the Utility renders a bill for an Energy Supplier, there is a hierarchy for payment: first to the applicable Utility for arrears for Commission regulated Charges, oldest item first; next to arrears for non-regulated Charges (i.e., Energy Supplier Charges for gas supply or electricity); next to the Utility for current Commission-regulated Charges; finally, to current non-regulated Charges.  §§</a:t>
            </a:r>
            <a:r>
              <a:rPr lang="en-US" sz="1200" dirty="0" smtClean="0">
                <a:solidFill>
                  <a:schemeClr val="tx1"/>
                </a:solidFill>
                <a:latin typeface="+mn-lt"/>
              </a:rPr>
              <a:t>305.1-305.4</a:t>
            </a:r>
          </a:p>
          <a:p>
            <a:pPr marL="0" lvl="0" indent="0" algn="just">
              <a:buClr>
                <a:schemeClr val="tx1"/>
              </a:buClr>
              <a:buNone/>
            </a:pPr>
            <a:r>
              <a:rPr lang="en-US" sz="1200" dirty="0">
                <a:solidFill>
                  <a:schemeClr val="tx1"/>
                </a:solidFill>
                <a:latin typeface="+mn-lt"/>
              </a:rPr>
              <a:t>	 </a:t>
            </a:r>
          </a:p>
          <a:p>
            <a:pPr lvl="0" algn="just">
              <a:buClr>
                <a:schemeClr val="tx1"/>
              </a:buClr>
              <a:buFont typeface="Wingdings" panose="05000000000000000000" pitchFamily="2" charset="2"/>
              <a:buChar char="Ø"/>
            </a:pPr>
            <a:r>
              <a:rPr lang="en-US" sz="1200" dirty="0">
                <a:solidFill>
                  <a:schemeClr val="tx1"/>
                </a:solidFill>
                <a:latin typeface="+mn-lt"/>
              </a:rPr>
              <a:t>An Energy Supplier may require a deposit or guarantee of payment from a customer if authorized by its license. §§307.14-307.15.  </a:t>
            </a:r>
            <a:endParaRPr lang="en-US" sz="1400" dirty="0">
              <a:solidFill>
                <a:schemeClr val="tx1"/>
              </a:solidFill>
              <a:latin typeface="+mn-lt"/>
            </a:endParaRPr>
          </a:p>
        </p:txBody>
      </p:sp>
      <p:sp>
        <p:nvSpPr>
          <p:cNvPr id="2" name="Slide Number Placeholder 1"/>
          <p:cNvSpPr>
            <a:spLocks noGrp="1"/>
          </p:cNvSpPr>
          <p:nvPr>
            <p:ph type="sldNum" sz="quarter" idx="12"/>
          </p:nvPr>
        </p:nvSpPr>
        <p:spPr/>
        <p:txBody>
          <a:bodyPr/>
          <a:lstStyle/>
          <a:p>
            <a:fld id="{40DDC9A7-9EC2-4779-8F04-85ACE0C7939B}" type="slidenum">
              <a:rPr lang="en-US" smtClean="0"/>
              <a:t>4</a:t>
            </a:fld>
            <a:endParaRPr lang="en-US"/>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90162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137" y="1828801"/>
            <a:ext cx="8686800" cy="2743200"/>
          </a:xfrm>
        </p:spPr>
        <p:txBody>
          <a:bodyPr>
            <a:normAutofit/>
          </a:bodyPr>
          <a:lstStyle/>
          <a:p>
            <a:pPr algn="just">
              <a:buClrTx/>
              <a:buFont typeface="Wingdings" panose="05000000000000000000" pitchFamily="2" charset="2"/>
              <a:buChar char="Ø"/>
            </a:pPr>
            <a:r>
              <a:rPr lang="en-US" sz="1200" dirty="0">
                <a:solidFill>
                  <a:schemeClr val="tx1"/>
                </a:solidFill>
              </a:rPr>
              <a:t>The Energy Suppliers shall each, individually prepare a pamphlet in English and Spanish in layman’s terms summarizing the rights and responsibilities of Customers in accordance </a:t>
            </a:r>
            <a:r>
              <a:rPr lang="en-US" sz="1200" dirty="0" smtClean="0">
                <a:solidFill>
                  <a:schemeClr val="tx1"/>
                </a:solidFill>
              </a:rPr>
              <a:t>with rules §§</a:t>
            </a:r>
            <a:r>
              <a:rPr lang="en-US" sz="1200" dirty="0">
                <a:solidFill>
                  <a:schemeClr val="tx1"/>
                </a:solidFill>
              </a:rPr>
              <a:t>321.1 through 321.6.  The text of each pamphlet is subject to prior Commission approval and pre-publication comment of the </a:t>
            </a:r>
            <a:r>
              <a:rPr lang="en-US" sz="1200" dirty="0" smtClean="0">
                <a:solidFill>
                  <a:schemeClr val="tx1"/>
                </a:solidFill>
              </a:rPr>
              <a:t>Office of the People’s </a:t>
            </a:r>
            <a:r>
              <a:rPr lang="en-US" sz="1200" dirty="0">
                <a:solidFill>
                  <a:schemeClr val="tx1"/>
                </a:solidFill>
              </a:rPr>
              <a:t>Counsel</a:t>
            </a:r>
            <a:r>
              <a:rPr lang="en-US" sz="1200" dirty="0" smtClean="0">
                <a:solidFill>
                  <a:schemeClr val="tx1"/>
                </a:solidFill>
              </a:rPr>
              <a:t>. </a:t>
            </a:r>
            <a:r>
              <a:rPr lang="en-US" sz="1200" b="1" dirty="0" smtClean="0">
                <a:solidFill>
                  <a:srgbClr val="FF0000"/>
                </a:solidFill>
              </a:rPr>
              <a:t>(XR 321.1-OPC 5 days to comment– PSC 30 days to decide or deemed approved)</a:t>
            </a:r>
            <a:endParaRPr lang="en-US" sz="1200" b="1" dirty="0">
              <a:solidFill>
                <a:srgbClr val="FF0000"/>
              </a:solidFill>
            </a:endParaRPr>
          </a:p>
          <a:p>
            <a:pPr marL="0" indent="0" algn="just">
              <a:buClrTx/>
              <a:buNone/>
            </a:pPr>
            <a:r>
              <a:rPr lang="en-US" sz="1200" dirty="0">
                <a:solidFill>
                  <a:schemeClr val="tx1"/>
                </a:solidFill>
              </a:rPr>
              <a:t> </a:t>
            </a:r>
          </a:p>
          <a:p>
            <a:pPr algn="just">
              <a:buClrTx/>
              <a:buFont typeface="Wingdings" panose="05000000000000000000" pitchFamily="2" charset="2"/>
              <a:buChar char="Ø"/>
            </a:pPr>
            <a:r>
              <a:rPr lang="en-US" sz="1200" dirty="0">
                <a:solidFill>
                  <a:schemeClr val="tx1"/>
                </a:solidFill>
              </a:rPr>
              <a:t>Energy Suppliers shall keep available for free public inspection copies of </a:t>
            </a:r>
            <a:r>
              <a:rPr lang="en-US" sz="1200" dirty="0" smtClean="0">
                <a:solidFill>
                  <a:schemeClr val="tx1"/>
                </a:solidFill>
              </a:rPr>
              <a:t>rates</a:t>
            </a:r>
            <a:r>
              <a:rPr lang="en-US" sz="1200" dirty="0">
                <a:solidFill>
                  <a:schemeClr val="tx1"/>
                </a:solidFill>
              </a:rPr>
              <a:t>, and </a:t>
            </a:r>
            <a:r>
              <a:rPr lang="en-US" sz="1200" dirty="0" smtClean="0">
                <a:solidFill>
                  <a:schemeClr val="tx1"/>
                </a:solidFill>
              </a:rPr>
              <a:t>the supplier’s </a:t>
            </a:r>
            <a:r>
              <a:rPr lang="en-US" sz="1200" dirty="0">
                <a:solidFill>
                  <a:schemeClr val="tx1"/>
                </a:solidFill>
              </a:rPr>
              <a:t>terms and conditions of service.  §322.1. (XR 327.48- Post information on website)</a:t>
            </a:r>
          </a:p>
          <a:p>
            <a:pPr marL="0" indent="0" algn="just">
              <a:buClrTx/>
              <a:buNone/>
            </a:pPr>
            <a:r>
              <a:rPr lang="en-US" sz="1200" dirty="0">
                <a:solidFill>
                  <a:schemeClr val="tx1"/>
                </a:solidFill>
              </a:rPr>
              <a:t> </a:t>
            </a:r>
          </a:p>
          <a:p>
            <a:pPr algn="just">
              <a:buClrTx/>
              <a:buFont typeface="Wingdings" panose="05000000000000000000" pitchFamily="2" charset="2"/>
              <a:buChar char="Ø"/>
            </a:pPr>
            <a:r>
              <a:rPr lang="en-US" sz="1200" dirty="0">
                <a:solidFill>
                  <a:schemeClr val="tx1"/>
                </a:solidFill>
              </a:rPr>
              <a:t>Energy Suppliers shall have available translation services during normal business hours for the translation of its </a:t>
            </a:r>
            <a:r>
              <a:rPr lang="en-US" sz="1200" dirty="0" smtClean="0">
                <a:solidFill>
                  <a:schemeClr val="tx1"/>
                </a:solidFill>
              </a:rPr>
              <a:t>Tariff terms </a:t>
            </a:r>
            <a:r>
              <a:rPr lang="en-US" sz="1200" dirty="0">
                <a:solidFill>
                  <a:schemeClr val="tx1"/>
                </a:solidFill>
              </a:rPr>
              <a:t>and conditions of service into Spanish and shall post </a:t>
            </a:r>
            <a:r>
              <a:rPr lang="en-US" sz="1200" dirty="0" smtClean="0">
                <a:solidFill>
                  <a:schemeClr val="tx1"/>
                </a:solidFill>
              </a:rPr>
              <a:t>a notice in </a:t>
            </a:r>
            <a:r>
              <a:rPr lang="en-US" sz="1200" dirty="0">
                <a:solidFill>
                  <a:schemeClr val="tx1"/>
                </a:solidFill>
              </a:rPr>
              <a:t>each office </a:t>
            </a:r>
            <a:r>
              <a:rPr lang="en-US" sz="1200" dirty="0" smtClean="0">
                <a:solidFill>
                  <a:schemeClr val="tx1"/>
                </a:solidFill>
              </a:rPr>
              <a:t>stating that the rates and regulations are </a:t>
            </a:r>
            <a:r>
              <a:rPr lang="en-US" sz="1200" dirty="0">
                <a:solidFill>
                  <a:schemeClr val="tx1"/>
                </a:solidFill>
              </a:rPr>
              <a:t>available for review at no cost to the Customer.  §§322.2-322.3.</a:t>
            </a:r>
          </a:p>
        </p:txBody>
      </p:sp>
      <p:sp>
        <p:nvSpPr>
          <p:cNvPr id="4" name="Slide Number Placeholder 3"/>
          <p:cNvSpPr>
            <a:spLocks noGrp="1"/>
          </p:cNvSpPr>
          <p:nvPr>
            <p:ph type="sldNum" sz="quarter" idx="12"/>
          </p:nvPr>
        </p:nvSpPr>
        <p:spPr/>
        <p:txBody>
          <a:bodyPr/>
          <a:lstStyle/>
          <a:p>
            <a:fld id="{40DDC9A7-9EC2-4779-8F04-85ACE0C7939B}" type="slidenum">
              <a:rPr lang="en-US" smtClean="0"/>
              <a:t>5</a:t>
            </a:fld>
            <a:endParaRPr lang="en-US"/>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2286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219200" y="489466"/>
            <a:ext cx="6781800" cy="369332"/>
          </a:xfrm>
          <a:prstGeom prst="rect">
            <a:avLst/>
          </a:prstGeom>
          <a:noFill/>
        </p:spPr>
        <p:txBody>
          <a:bodyPr wrap="square" rtlCol="0">
            <a:spAutoFit/>
          </a:bodyPr>
          <a:lstStyle/>
          <a:p>
            <a:r>
              <a:rPr lang="en-US" b="1" dirty="0" smtClean="0">
                <a:effectLst>
                  <a:outerShdw blurRad="38100" dist="38100" dir="2700000" algn="tl">
                    <a:srgbClr val="000000">
                      <a:alpha val="43137"/>
                    </a:srgbClr>
                  </a:outerShdw>
                </a:effectLst>
              </a:rPr>
              <a:t>CONSUMER PAMPHLETS AND PUBLIC ACCESS TO RATES</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50188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971800"/>
            <a:ext cx="8686800" cy="838200"/>
          </a:xfrm>
        </p:spPr>
        <p:txBody>
          <a:bodyPr>
            <a:noAutofit/>
          </a:bodyPr>
          <a:lstStyle/>
          <a:p>
            <a:pPr algn="ctr"/>
            <a:r>
              <a:rPr lang="en-US" b="1" cap="none"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Office of Consumer Services</a:t>
            </a:r>
            <a:br>
              <a:rPr lang="en-US" b="1" cap="none"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b="1" cap="none"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(OCS)</a:t>
            </a:r>
            <a:endParaRPr lang="en-US" cap="none" dirty="0">
              <a:latin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40DDC9A7-9EC2-4779-8F04-85ACE0C7939B}" type="slidenum">
              <a:rPr lang="en-US" smtClean="0"/>
              <a:t>6</a:t>
            </a:fld>
            <a:endParaRPr lang="en-US"/>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2286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5111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371600"/>
            <a:ext cx="7696200" cy="4602163"/>
          </a:xfrm>
        </p:spPr>
        <p:txBody>
          <a:bodyPr/>
          <a:lstStyle/>
          <a:p>
            <a:pPr marL="0" indent="0" algn="ctr">
              <a:buNone/>
            </a:pPr>
            <a:r>
              <a:rPr lang="en-US" sz="1400" dirty="0">
                <a:solidFill>
                  <a:schemeClr val="tx1"/>
                </a:solidFill>
              </a:rPr>
              <a:t> </a:t>
            </a:r>
            <a:r>
              <a:rPr lang="en-US" sz="1400" b="1" dirty="0">
                <a:solidFill>
                  <a:schemeClr val="tx1"/>
                </a:solidFill>
                <a:effectLst>
                  <a:outerShdw blurRad="38100" dist="38100" dir="2700000" algn="tl">
                    <a:srgbClr val="000000">
                      <a:alpha val="43137"/>
                    </a:srgbClr>
                  </a:outerShdw>
                </a:effectLst>
              </a:rPr>
              <a:t>INFORMAL COMPLAINT PROCESS</a:t>
            </a:r>
          </a:p>
          <a:p>
            <a:pPr marL="0" indent="0">
              <a:buNone/>
            </a:pPr>
            <a:endParaRPr lang="en-US" sz="1400" dirty="0">
              <a:solidFill>
                <a:schemeClr val="tx1"/>
              </a:solidFill>
            </a:endParaRPr>
          </a:p>
          <a:p>
            <a:pPr lvl="0">
              <a:buClrTx/>
              <a:buFont typeface="Wingdings" panose="05000000000000000000" pitchFamily="2" charset="2"/>
              <a:buChar char="Ø"/>
            </a:pPr>
            <a:r>
              <a:rPr lang="en-US" sz="1400" dirty="0">
                <a:solidFill>
                  <a:schemeClr val="tx1"/>
                </a:solidFill>
                <a:latin typeface="+mn-lt"/>
              </a:rPr>
              <a:t>Section 320 – Applies to Suppliers as well as </a:t>
            </a:r>
            <a:r>
              <a:rPr lang="en-US" sz="1400" dirty="0" smtClean="0">
                <a:solidFill>
                  <a:schemeClr val="tx1"/>
                </a:solidFill>
                <a:latin typeface="+mn-lt"/>
              </a:rPr>
              <a:t>Utilities</a:t>
            </a:r>
          </a:p>
          <a:p>
            <a:pPr lvl="0">
              <a:buClrTx/>
              <a:buFont typeface="Wingdings" panose="05000000000000000000" pitchFamily="2" charset="2"/>
              <a:buChar char="Ø"/>
            </a:pPr>
            <a:endParaRPr lang="en-US" sz="1400" dirty="0">
              <a:solidFill>
                <a:schemeClr val="tx1"/>
              </a:solidFill>
              <a:latin typeface="+mn-lt"/>
            </a:endParaRPr>
          </a:p>
          <a:p>
            <a:pPr lvl="0">
              <a:buClrTx/>
              <a:buFont typeface="Wingdings" panose="05000000000000000000" pitchFamily="2" charset="2"/>
              <a:buChar char="Ø"/>
            </a:pPr>
            <a:r>
              <a:rPr lang="en-US" sz="1400" dirty="0">
                <a:solidFill>
                  <a:schemeClr val="tx1"/>
                </a:solidFill>
                <a:latin typeface="+mn-lt"/>
              </a:rPr>
              <a:t>If  It Can’t be Resolved by Utility/Supplier and the Customer – File a Complaint with the </a:t>
            </a:r>
            <a:r>
              <a:rPr lang="en-US" sz="1400" dirty="0" smtClean="0">
                <a:solidFill>
                  <a:schemeClr val="tx1"/>
                </a:solidFill>
                <a:latin typeface="+mn-lt"/>
              </a:rPr>
              <a:t>PSC/OCS</a:t>
            </a:r>
          </a:p>
          <a:p>
            <a:pPr lvl="0">
              <a:buClrTx/>
              <a:buFont typeface="Wingdings" panose="05000000000000000000" pitchFamily="2" charset="2"/>
              <a:buChar char="Ø"/>
            </a:pPr>
            <a:endParaRPr lang="en-US" sz="1400" dirty="0">
              <a:solidFill>
                <a:schemeClr val="tx1"/>
              </a:solidFill>
              <a:latin typeface="+mn-lt"/>
            </a:endParaRPr>
          </a:p>
          <a:p>
            <a:pPr lvl="0">
              <a:buClrTx/>
              <a:buFont typeface="Wingdings" panose="05000000000000000000" pitchFamily="2" charset="2"/>
              <a:buChar char="Ø"/>
            </a:pPr>
            <a:r>
              <a:rPr lang="en-US" sz="1400" dirty="0">
                <a:solidFill>
                  <a:schemeClr val="tx1"/>
                </a:solidFill>
                <a:latin typeface="+mn-lt"/>
              </a:rPr>
              <a:t>14-Business Day </a:t>
            </a:r>
            <a:r>
              <a:rPr lang="en-US" sz="1400" dirty="0" smtClean="0">
                <a:solidFill>
                  <a:schemeClr val="tx1"/>
                </a:solidFill>
                <a:latin typeface="+mn-lt"/>
              </a:rPr>
              <a:t>Response</a:t>
            </a:r>
          </a:p>
          <a:p>
            <a:pPr lvl="0">
              <a:buClrTx/>
              <a:buFont typeface="Wingdings" panose="05000000000000000000" pitchFamily="2" charset="2"/>
              <a:buChar char="Ø"/>
            </a:pPr>
            <a:endParaRPr lang="en-US" sz="1400" dirty="0">
              <a:solidFill>
                <a:schemeClr val="tx1"/>
              </a:solidFill>
              <a:latin typeface="+mn-lt"/>
            </a:endParaRPr>
          </a:p>
          <a:p>
            <a:pPr lvl="0">
              <a:buClrTx/>
              <a:buFont typeface="Wingdings" panose="05000000000000000000" pitchFamily="2" charset="2"/>
              <a:buChar char="Ø"/>
            </a:pPr>
            <a:r>
              <a:rPr lang="en-US" sz="1400" dirty="0" smtClean="0">
                <a:solidFill>
                  <a:schemeClr val="tx1"/>
                </a:solidFill>
                <a:latin typeface="+mn-lt"/>
              </a:rPr>
              <a:t>Resolution</a:t>
            </a:r>
            <a:r>
              <a:rPr lang="en-US" sz="1400" dirty="0">
                <a:solidFill>
                  <a:schemeClr val="tx1"/>
                </a:solidFill>
              </a:rPr>
              <a:t>;</a:t>
            </a:r>
            <a:r>
              <a:rPr lang="en-US" sz="1400" dirty="0" smtClean="0">
                <a:solidFill>
                  <a:schemeClr val="tx1"/>
                </a:solidFill>
                <a:latin typeface="+mn-lt"/>
              </a:rPr>
              <a:t> or</a:t>
            </a:r>
          </a:p>
          <a:p>
            <a:pPr lvl="0">
              <a:buClrTx/>
              <a:buFont typeface="Wingdings" panose="05000000000000000000" pitchFamily="2" charset="2"/>
              <a:buChar char="Ø"/>
            </a:pPr>
            <a:endParaRPr lang="en-US" sz="1400" dirty="0">
              <a:solidFill>
                <a:schemeClr val="tx1"/>
              </a:solidFill>
              <a:latin typeface="+mn-lt"/>
            </a:endParaRPr>
          </a:p>
          <a:p>
            <a:pPr lvl="0">
              <a:buClrTx/>
              <a:buFont typeface="Wingdings" panose="05000000000000000000" pitchFamily="2" charset="2"/>
              <a:buChar char="Ø"/>
            </a:pPr>
            <a:r>
              <a:rPr lang="en-US" sz="1400" dirty="0">
                <a:solidFill>
                  <a:schemeClr val="tx1"/>
                </a:solidFill>
                <a:latin typeface="+mn-lt"/>
              </a:rPr>
              <a:t>Informal Hearing – </a:t>
            </a:r>
            <a:r>
              <a:rPr lang="en-US" sz="1400" dirty="0" smtClean="0">
                <a:solidFill>
                  <a:schemeClr val="tx1"/>
                </a:solidFill>
                <a:latin typeface="+mn-lt"/>
              </a:rPr>
              <a:t>Mediation</a:t>
            </a:r>
          </a:p>
          <a:p>
            <a:pPr lvl="0">
              <a:buClrTx/>
              <a:buFont typeface="Wingdings" panose="05000000000000000000" pitchFamily="2" charset="2"/>
              <a:buChar char="Ø"/>
            </a:pPr>
            <a:endParaRPr lang="en-US" sz="1400" dirty="0">
              <a:solidFill>
                <a:schemeClr val="tx1"/>
              </a:solidFill>
              <a:latin typeface="+mn-lt"/>
            </a:endParaRPr>
          </a:p>
          <a:p>
            <a:pPr lvl="0">
              <a:buClrTx/>
              <a:buFont typeface="Wingdings" panose="05000000000000000000" pitchFamily="2" charset="2"/>
              <a:buChar char="Ø"/>
            </a:pPr>
            <a:r>
              <a:rPr lang="en-US" sz="1400" dirty="0" smtClean="0">
                <a:solidFill>
                  <a:schemeClr val="tx1"/>
                </a:solidFill>
                <a:latin typeface="+mn-lt"/>
              </a:rPr>
              <a:t>Resolution; or</a:t>
            </a:r>
          </a:p>
          <a:p>
            <a:pPr lvl="0">
              <a:buClrTx/>
              <a:buFont typeface="Wingdings" panose="05000000000000000000" pitchFamily="2" charset="2"/>
              <a:buChar char="Ø"/>
            </a:pPr>
            <a:endParaRPr lang="en-US" sz="1400" dirty="0">
              <a:solidFill>
                <a:schemeClr val="tx1"/>
              </a:solidFill>
              <a:latin typeface="+mn-lt"/>
            </a:endParaRPr>
          </a:p>
          <a:p>
            <a:pPr lvl="0">
              <a:buClrTx/>
              <a:buFont typeface="Wingdings" panose="05000000000000000000" pitchFamily="2" charset="2"/>
              <a:buChar char="Ø"/>
            </a:pPr>
            <a:r>
              <a:rPr lang="en-US" sz="1400" dirty="0">
                <a:solidFill>
                  <a:schemeClr val="tx1"/>
                </a:solidFill>
                <a:latin typeface="+mn-lt"/>
              </a:rPr>
              <a:t>Formal </a:t>
            </a:r>
            <a:r>
              <a:rPr lang="en-US" sz="1400" dirty="0" smtClean="0">
                <a:solidFill>
                  <a:schemeClr val="tx1"/>
                </a:solidFill>
                <a:latin typeface="+mn-lt"/>
              </a:rPr>
              <a:t>Complaint</a:t>
            </a:r>
            <a:endParaRPr lang="en-US" sz="1400" dirty="0">
              <a:solidFill>
                <a:schemeClr val="tx1"/>
              </a:solidFill>
              <a:latin typeface="+mn-lt"/>
            </a:endParaRPr>
          </a:p>
        </p:txBody>
      </p:sp>
      <p:sp>
        <p:nvSpPr>
          <p:cNvPr id="2" name="Slide Number Placeholder 1"/>
          <p:cNvSpPr>
            <a:spLocks noGrp="1"/>
          </p:cNvSpPr>
          <p:nvPr>
            <p:ph type="sldNum" sz="quarter" idx="12"/>
          </p:nvPr>
        </p:nvSpPr>
        <p:spPr/>
        <p:txBody>
          <a:bodyPr/>
          <a:lstStyle/>
          <a:p>
            <a:fld id="{40DDC9A7-9EC2-4779-8F04-85ACE0C7939B}" type="slidenum">
              <a:rPr lang="en-US" smtClean="0"/>
              <a:t>7</a:t>
            </a:fld>
            <a:endParaRPr lang="en-US"/>
          </a:p>
        </p:txBody>
      </p:sp>
      <p:sp>
        <p:nvSpPr>
          <p:cNvPr id="4" name="Rectangle 3"/>
          <p:cNvSpPr/>
          <p:nvPr/>
        </p:nvSpPr>
        <p:spPr>
          <a:xfrm>
            <a:off x="1447800" y="144078"/>
            <a:ext cx="5715000" cy="646331"/>
          </a:xfrm>
          <a:prstGeom prst="rect">
            <a:avLst/>
          </a:prstGeom>
        </p:spPr>
        <p:txBody>
          <a:bodyPr wrap="square">
            <a:spAutoFit/>
          </a:bodyPr>
          <a:lstStyle/>
          <a:p>
            <a:pPr algn="ctr"/>
            <a:r>
              <a:rPr lang="en-US" b="1" dirty="0" smtClean="0">
                <a:solidFill>
                  <a:schemeClr val="tx1"/>
                </a:solidFill>
                <a:effectLst>
                  <a:outerShdw blurRad="38100" dist="38100" dir="2700000" algn="tl">
                    <a:srgbClr val="000000">
                      <a:alpha val="43137"/>
                    </a:srgbClr>
                  </a:outerShdw>
                </a:effectLst>
              </a:rPr>
              <a:t>OFFICE OF CONSUMER SERVICES </a:t>
            </a:r>
          </a:p>
          <a:p>
            <a:pPr algn="ctr"/>
            <a:r>
              <a:rPr lang="en-US" b="1" dirty="0" smtClean="0">
                <a:effectLst>
                  <a:outerShdw blurRad="38100" dist="38100" dir="2700000" algn="tl">
                    <a:srgbClr val="000000">
                      <a:alpha val="43137"/>
                    </a:srgbClr>
                  </a:outerShdw>
                </a:effectLst>
              </a:rPr>
              <a:t>CORE FUNCTION – CONSUMER COMPLAINTS</a:t>
            </a: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5731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19200" y="1752600"/>
            <a:ext cx="6629400" cy="3416320"/>
          </a:xfrm>
          <a:prstGeom prst="rect">
            <a:avLst/>
          </a:prstGeom>
        </p:spPr>
        <p:txBody>
          <a:bodyPr wrap="square">
            <a:spAutoFit/>
          </a:bodyPr>
          <a:lstStyle/>
          <a:p>
            <a:r>
              <a:rPr lang="en-US" b="1" dirty="0"/>
              <a:t> </a:t>
            </a:r>
            <a:endParaRPr lang="en-US" dirty="0"/>
          </a:p>
          <a:p>
            <a:pPr marL="285750" lvl="0" indent="-285750">
              <a:buFont typeface="Wingdings" panose="05000000000000000000" pitchFamily="2" charset="2"/>
              <a:buChar char="Ø"/>
            </a:pPr>
            <a:r>
              <a:rPr lang="en-US" dirty="0" smtClean="0"/>
              <a:t>Slamming</a:t>
            </a:r>
          </a:p>
          <a:p>
            <a:pPr lvl="0"/>
            <a:r>
              <a:rPr lang="en-US" dirty="0" smtClean="0"/>
              <a:t>  </a:t>
            </a:r>
            <a:endParaRPr lang="en-US" dirty="0"/>
          </a:p>
          <a:p>
            <a:pPr marL="285750" lvl="0" indent="-285750">
              <a:buFont typeface="Wingdings" panose="05000000000000000000" pitchFamily="2" charset="2"/>
              <a:buChar char="Ø"/>
            </a:pPr>
            <a:r>
              <a:rPr lang="en-US" dirty="0"/>
              <a:t>Deceptive Marketing </a:t>
            </a:r>
            <a:endParaRPr lang="en-US" dirty="0" smtClean="0"/>
          </a:p>
          <a:p>
            <a:pPr marL="285750" lvl="0" indent="-285750">
              <a:buFont typeface="Wingdings" panose="05000000000000000000" pitchFamily="2" charset="2"/>
              <a:buChar char="Ø"/>
            </a:pPr>
            <a:endParaRPr lang="en-US" dirty="0"/>
          </a:p>
          <a:p>
            <a:pPr marL="285750" lvl="0" indent="-285750">
              <a:buFont typeface="Wingdings" panose="05000000000000000000" pitchFamily="2" charset="2"/>
              <a:buChar char="Ø"/>
            </a:pPr>
            <a:r>
              <a:rPr lang="en-US" dirty="0"/>
              <a:t>Variable </a:t>
            </a:r>
            <a:r>
              <a:rPr lang="en-US" dirty="0" smtClean="0"/>
              <a:t>Rates</a:t>
            </a:r>
          </a:p>
          <a:p>
            <a:pPr marL="285750" lvl="0" indent="-285750">
              <a:buFont typeface="Wingdings" panose="05000000000000000000" pitchFamily="2" charset="2"/>
              <a:buChar char="Ø"/>
            </a:pPr>
            <a:endParaRPr lang="en-US" dirty="0"/>
          </a:p>
          <a:p>
            <a:pPr marL="285750" lvl="0" indent="-285750">
              <a:buFont typeface="Wingdings" panose="05000000000000000000" pitchFamily="2" charset="2"/>
              <a:buChar char="Ø"/>
            </a:pPr>
            <a:r>
              <a:rPr lang="en-US" dirty="0"/>
              <a:t>Telephone </a:t>
            </a:r>
            <a:r>
              <a:rPr lang="en-US" dirty="0" smtClean="0"/>
              <a:t>Solicitations</a:t>
            </a:r>
          </a:p>
          <a:p>
            <a:pPr marL="285750" lvl="0" indent="-285750">
              <a:buFont typeface="Wingdings" panose="05000000000000000000" pitchFamily="2" charset="2"/>
              <a:buChar char="Ø"/>
            </a:pPr>
            <a:endParaRPr lang="en-US" dirty="0"/>
          </a:p>
          <a:p>
            <a:pPr marL="285750" lvl="0" indent="-285750">
              <a:buFont typeface="Wingdings" panose="05000000000000000000" pitchFamily="2" charset="2"/>
              <a:buChar char="Ø"/>
            </a:pPr>
            <a:r>
              <a:rPr lang="en-US" dirty="0"/>
              <a:t>Renewal </a:t>
            </a:r>
            <a:r>
              <a:rPr lang="en-US" dirty="0" smtClean="0"/>
              <a:t>Notifications</a:t>
            </a:r>
          </a:p>
          <a:p>
            <a:pPr marL="285750" lvl="0" indent="-285750">
              <a:buFont typeface="Wingdings" panose="05000000000000000000" pitchFamily="2" charset="2"/>
              <a:buChar char="Ø"/>
            </a:pPr>
            <a:endParaRPr lang="en-US" dirty="0"/>
          </a:p>
          <a:p>
            <a:pPr marL="285750" lvl="0" indent="-285750">
              <a:buFont typeface="Wingdings" panose="05000000000000000000" pitchFamily="2" charset="2"/>
              <a:buChar char="Ø"/>
            </a:pPr>
            <a:r>
              <a:rPr lang="en-US" dirty="0"/>
              <a:t>Cancellation Requests</a:t>
            </a:r>
          </a:p>
        </p:txBody>
      </p:sp>
      <p:sp>
        <p:nvSpPr>
          <p:cNvPr id="6" name="Rectangle 5"/>
          <p:cNvSpPr/>
          <p:nvPr/>
        </p:nvSpPr>
        <p:spPr>
          <a:xfrm>
            <a:off x="991529" y="276705"/>
            <a:ext cx="8115300" cy="707886"/>
          </a:xfrm>
          <a:prstGeom prst="rect">
            <a:avLst/>
          </a:prstGeom>
        </p:spPr>
        <p:txBody>
          <a:bodyPr wrap="square">
            <a:spAutoFit/>
          </a:bodyPr>
          <a:lstStyle/>
          <a:p>
            <a:pPr algn="ctr"/>
            <a:r>
              <a:rPr lang="en-US" sz="2000" b="1" dirty="0" smtClean="0">
                <a:effectLst>
                  <a:outerShdw blurRad="38100" dist="38100" dir="2700000" algn="tl">
                    <a:srgbClr val="000000">
                      <a:alpha val="43137"/>
                    </a:srgbClr>
                  </a:outerShdw>
                </a:effectLst>
              </a:rPr>
              <a:t>NATURE AND TYPE OF SUPPLIER COMPLAINTS RECEIVED BY OCS</a:t>
            </a:r>
            <a:endParaRPr lang="en-US" sz="2000" b="1" dirty="0">
              <a:effectLst>
                <a:outerShdw blurRad="38100" dist="38100" dir="2700000" algn="tl">
                  <a:srgbClr val="000000">
                    <a:alpha val="43137"/>
                  </a:srgbClr>
                </a:outerShdw>
              </a:effectLst>
            </a:endParaRPr>
          </a:p>
        </p:txBody>
      </p:sp>
      <p:sp>
        <p:nvSpPr>
          <p:cNvPr id="2" name="Slide Number Placeholder 1"/>
          <p:cNvSpPr>
            <a:spLocks noGrp="1"/>
          </p:cNvSpPr>
          <p:nvPr>
            <p:ph type="sldNum" sz="quarter" idx="12"/>
          </p:nvPr>
        </p:nvSpPr>
        <p:spPr/>
        <p:txBody>
          <a:bodyPr/>
          <a:lstStyle/>
          <a:p>
            <a:fld id="{40DDC9A7-9EC2-4779-8F04-85ACE0C7939B}" type="slidenum">
              <a:rPr lang="en-US" smtClean="0"/>
              <a:t>8</a:t>
            </a:fld>
            <a:endParaRPr lang="en-US"/>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
            <a:ext cx="808037" cy="746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5533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0DDC9A7-9EC2-4779-8F04-85ACE0C7939B}" type="slidenum">
              <a:rPr lang="en-US" smtClean="0"/>
              <a:t>9</a:t>
            </a:fld>
            <a:endParaRPr lang="en-US"/>
          </a:p>
        </p:txBody>
      </p:sp>
      <p:sp>
        <p:nvSpPr>
          <p:cNvPr id="5" name="Rectangle 4"/>
          <p:cNvSpPr/>
          <p:nvPr/>
        </p:nvSpPr>
        <p:spPr>
          <a:xfrm>
            <a:off x="990600" y="1905000"/>
            <a:ext cx="6934200" cy="3323987"/>
          </a:xfrm>
          <a:prstGeom prst="rect">
            <a:avLst/>
          </a:prstGeom>
        </p:spPr>
        <p:txBody>
          <a:bodyPr wrap="square">
            <a:spAutoFit/>
          </a:bodyPr>
          <a:lstStyle/>
          <a:p>
            <a:r>
              <a:rPr lang="en-US" sz="1000" b="1" dirty="0" smtClean="0"/>
              <a:t>		</a:t>
            </a:r>
            <a:r>
              <a:rPr lang="en-US" sz="1000" b="1" u="sng" dirty="0" smtClean="0">
                <a:effectLst>
                  <a:outerShdw blurRad="38100" dist="38100" dir="2700000" algn="tl">
                    <a:srgbClr val="000000">
                      <a:alpha val="43137"/>
                    </a:srgbClr>
                  </a:outerShdw>
                </a:effectLst>
              </a:rPr>
              <a:t>FY 2013</a:t>
            </a:r>
            <a:r>
              <a:rPr lang="en-US" sz="1000" b="1" dirty="0" smtClean="0">
                <a:effectLst>
                  <a:outerShdw blurRad="38100" dist="38100" dir="2700000" algn="tl">
                    <a:srgbClr val="000000">
                      <a:alpha val="43137"/>
                    </a:srgbClr>
                  </a:outerShdw>
                </a:effectLst>
              </a:rPr>
              <a:t>	 	</a:t>
            </a:r>
            <a:r>
              <a:rPr lang="en-US" sz="1000" b="1" u="sng" dirty="0" smtClean="0">
                <a:effectLst>
                  <a:outerShdw blurRad="38100" dist="38100" dir="2700000" algn="tl">
                    <a:srgbClr val="000000">
                      <a:alpha val="43137"/>
                    </a:srgbClr>
                  </a:outerShdw>
                </a:effectLst>
              </a:rPr>
              <a:t>FY </a:t>
            </a:r>
            <a:r>
              <a:rPr lang="en-US" sz="1000" b="1" u="sng" dirty="0">
                <a:effectLst>
                  <a:outerShdw blurRad="38100" dist="38100" dir="2700000" algn="tl">
                    <a:srgbClr val="000000">
                      <a:alpha val="43137"/>
                    </a:srgbClr>
                  </a:outerShdw>
                </a:effectLst>
              </a:rPr>
              <a:t>2014</a:t>
            </a:r>
            <a:r>
              <a:rPr lang="en-US" sz="1000" b="1" dirty="0">
                <a:effectLst>
                  <a:outerShdw blurRad="38100" dist="38100" dir="2700000" algn="tl">
                    <a:srgbClr val="000000">
                      <a:alpha val="43137"/>
                    </a:srgbClr>
                  </a:outerShdw>
                </a:effectLst>
              </a:rPr>
              <a:t>	</a:t>
            </a:r>
            <a:r>
              <a:rPr lang="en-US" sz="1000" b="1" dirty="0" smtClean="0">
                <a:effectLst>
                  <a:outerShdw blurRad="38100" dist="38100" dir="2700000" algn="tl">
                    <a:srgbClr val="000000">
                      <a:alpha val="43137"/>
                    </a:srgbClr>
                  </a:outerShdw>
                </a:effectLst>
              </a:rPr>
              <a:t>	</a:t>
            </a:r>
            <a:r>
              <a:rPr lang="en-US" sz="1000" b="1" u="sng" dirty="0" smtClean="0">
                <a:effectLst>
                  <a:outerShdw blurRad="38100" dist="38100" dir="2700000" algn="tl">
                    <a:srgbClr val="000000">
                      <a:alpha val="43137"/>
                    </a:srgbClr>
                  </a:outerShdw>
                </a:effectLst>
              </a:rPr>
              <a:t>FY </a:t>
            </a:r>
            <a:r>
              <a:rPr lang="en-US" sz="1000" b="1" u="sng" dirty="0">
                <a:effectLst>
                  <a:outerShdw blurRad="38100" dist="38100" dir="2700000" algn="tl">
                    <a:srgbClr val="000000">
                      <a:alpha val="43137"/>
                    </a:srgbClr>
                  </a:outerShdw>
                </a:effectLst>
              </a:rPr>
              <a:t>2015 (through 3Q</a:t>
            </a:r>
            <a:r>
              <a:rPr lang="en-US" sz="1000" b="1" u="sng" dirty="0"/>
              <a:t>)</a:t>
            </a:r>
            <a:r>
              <a:rPr lang="en-US" sz="1000" b="1" dirty="0"/>
              <a:t>		</a:t>
            </a:r>
            <a:endParaRPr lang="en-US" sz="1000" dirty="0"/>
          </a:p>
          <a:p>
            <a:r>
              <a:rPr lang="en-US" sz="1000" b="1" dirty="0"/>
              <a:t>			</a:t>
            </a:r>
            <a:endParaRPr lang="en-US" sz="1000" dirty="0"/>
          </a:p>
          <a:p>
            <a:r>
              <a:rPr lang="en-US" sz="1000" b="1" dirty="0">
                <a:effectLst>
                  <a:outerShdw blurRad="38100" dist="38100" dir="2700000" algn="tl">
                    <a:srgbClr val="000000">
                      <a:alpha val="43137"/>
                    </a:srgbClr>
                  </a:outerShdw>
                </a:effectLst>
              </a:rPr>
              <a:t>Electric </a:t>
            </a:r>
            <a:r>
              <a:rPr lang="en-US" sz="1000" b="1" dirty="0" smtClean="0">
                <a:effectLst>
                  <a:outerShdw blurRad="38100" dist="38100" dir="2700000" algn="tl">
                    <a:srgbClr val="000000">
                      <a:alpha val="43137"/>
                    </a:srgbClr>
                  </a:outerShdw>
                </a:effectLst>
              </a:rPr>
              <a:t>Industry</a:t>
            </a:r>
            <a:r>
              <a:rPr lang="en-US" sz="1000" b="1" dirty="0" smtClean="0"/>
              <a:t>	979</a:t>
            </a:r>
            <a:r>
              <a:rPr lang="en-US" sz="1000" b="1" dirty="0"/>
              <a:t>		</a:t>
            </a:r>
            <a:r>
              <a:rPr lang="en-US" sz="1000" b="1" dirty="0" smtClean="0"/>
              <a:t>823		555</a:t>
            </a:r>
            <a:r>
              <a:rPr lang="en-US" sz="1000" b="1" dirty="0"/>
              <a:t>				</a:t>
            </a:r>
            <a:r>
              <a:rPr lang="en-US" sz="1000" b="1" dirty="0" smtClean="0"/>
              <a:t>	</a:t>
            </a:r>
            <a:r>
              <a:rPr lang="en-US" sz="1000" b="1" dirty="0"/>
              <a:t>						 </a:t>
            </a:r>
            <a:endParaRPr lang="en-US" sz="1000" dirty="0"/>
          </a:p>
          <a:p>
            <a:r>
              <a:rPr lang="en-US" sz="1000" b="1" dirty="0"/>
              <a:t> </a:t>
            </a:r>
            <a:endParaRPr lang="en-US" sz="1000" dirty="0"/>
          </a:p>
          <a:p>
            <a:r>
              <a:rPr lang="en-US" sz="1000" b="1" dirty="0"/>
              <a:t> </a:t>
            </a:r>
            <a:endParaRPr lang="en-US" sz="1000" dirty="0"/>
          </a:p>
          <a:p>
            <a:r>
              <a:rPr lang="en-US" sz="1000" b="1" dirty="0"/>
              <a:t> </a:t>
            </a:r>
            <a:endParaRPr lang="en-US" sz="1000" dirty="0"/>
          </a:p>
          <a:p>
            <a:r>
              <a:rPr lang="en-US" sz="1000" b="1" dirty="0"/>
              <a:t> </a:t>
            </a:r>
            <a:endParaRPr lang="en-US" sz="1000" dirty="0"/>
          </a:p>
          <a:p>
            <a:r>
              <a:rPr lang="en-US" sz="1000" b="1" dirty="0">
                <a:effectLst>
                  <a:outerShdw blurRad="38100" dist="38100" dir="2700000" algn="tl">
                    <a:srgbClr val="000000">
                      <a:alpha val="43137"/>
                    </a:srgbClr>
                  </a:outerShdw>
                </a:effectLst>
              </a:rPr>
              <a:t>Electric </a:t>
            </a:r>
            <a:r>
              <a:rPr lang="en-US" sz="1000" b="1" dirty="0" smtClean="0">
                <a:effectLst>
                  <a:outerShdw blurRad="38100" dist="38100" dir="2700000" algn="tl">
                    <a:srgbClr val="000000">
                      <a:alpha val="43137"/>
                    </a:srgbClr>
                  </a:outerShdw>
                </a:effectLst>
              </a:rPr>
              <a:t>Suppliers</a:t>
            </a:r>
            <a:r>
              <a:rPr lang="en-US" sz="1000" b="1" dirty="0"/>
              <a:t>	</a:t>
            </a:r>
            <a:r>
              <a:rPr lang="en-US" sz="1000" b="1" dirty="0" smtClean="0"/>
              <a:t>581		428		167</a:t>
            </a:r>
            <a:r>
              <a:rPr lang="en-US" sz="1000" b="1" dirty="0"/>
              <a:t> </a:t>
            </a:r>
            <a:endParaRPr lang="en-US" sz="1000" dirty="0"/>
          </a:p>
          <a:p>
            <a:r>
              <a:rPr lang="en-US" sz="1000" b="1" dirty="0"/>
              <a:t> </a:t>
            </a:r>
            <a:endParaRPr lang="en-US" sz="1000" dirty="0"/>
          </a:p>
          <a:p>
            <a:r>
              <a:rPr lang="en-US" sz="1000" b="1" dirty="0"/>
              <a:t> </a:t>
            </a:r>
            <a:r>
              <a:rPr lang="en-US" sz="1000" b="1" dirty="0" smtClean="0"/>
              <a:t>__________________________________________________________________________________________________</a:t>
            </a:r>
            <a:endParaRPr lang="en-US" sz="1000" dirty="0"/>
          </a:p>
          <a:p>
            <a:r>
              <a:rPr lang="en-US" sz="1000" b="1" dirty="0"/>
              <a:t> </a:t>
            </a:r>
            <a:endParaRPr lang="en-US" sz="1000" dirty="0"/>
          </a:p>
          <a:p>
            <a:r>
              <a:rPr lang="en-US" sz="1000" b="1" dirty="0"/>
              <a:t> </a:t>
            </a:r>
            <a:endParaRPr lang="en-US" sz="1000" dirty="0"/>
          </a:p>
          <a:p>
            <a:r>
              <a:rPr lang="en-US" sz="1000" b="1" dirty="0">
                <a:effectLst>
                  <a:outerShdw blurRad="38100" dist="38100" dir="2700000" algn="tl">
                    <a:srgbClr val="000000">
                      <a:alpha val="43137"/>
                    </a:srgbClr>
                  </a:outerShdw>
                </a:effectLst>
              </a:rPr>
              <a:t>Percentage</a:t>
            </a:r>
            <a:r>
              <a:rPr lang="en-US" sz="1000" b="1" dirty="0"/>
              <a:t>	</a:t>
            </a:r>
            <a:r>
              <a:rPr lang="en-US" sz="1000" b="1" dirty="0" smtClean="0"/>
              <a:t>	60		52		30</a:t>
            </a:r>
            <a:r>
              <a:rPr lang="en-US" sz="1000" b="1" dirty="0"/>
              <a:t>						 </a:t>
            </a:r>
            <a:endParaRPr lang="en-US" sz="1000" dirty="0"/>
          </a:p>
          <a:p>
            <a:r>
              <a:rPr lang="en-US" sz="1000" b="1" dirty="0"/>
              <a:t> </a:t>
            </a:r>
            <a:endParaRPr lang="en-US" sz="1000" dirty="0"/>
          </a:p>
          <a:p>
            <a:r>
              <a:rPr lang="en-US" sz="1000" b="1" dirty="0"/>
              <a:t> </a:t>
            </a:r>
            <a:endParaRPr lang="en-US" sz="1000" dirty="0"/>
          </a:p>
          <a:p>
            <a:r>
              <a:rPr lang="en-US" sz="1000" b="1" dirty="0"/>
              <a:t> </a:t>
            </a:r>
            <a:endParaRPr lang="en-US" sz="1000" dirty="0"/>
          </a:p>
          <a:p>
            <a:r>
              <a:rPr lang="en-US" sz="1000" dirty="0"/>
              <a:t>Electric Suppliers account for approximately 14% of the residential customers in the District</a:t>
            </a:r>
          </a:p>
        </p:txBody>
      </p:sp>
      <p:sp>
        <p:nvSpPr>
          <p:cNvPr id="6" name="Rectangle 5"/>
          <p:cNvSpPr/>
          <p:nvPr/>
        </p:nvSpPr>
        <p:spPr>
          <a:xfrm>
            <a:off x="1070517" y="304800"/>
            <a:ext cx="6553200" cy="646331"/>
          </a:xfrm>
          <a:prstGeom prst="rect">
            <a:avLst/>
          </a:prstGeom>
        </p:spPr>
        <p:txBody>
          <a:bodyPr wrap="square">
            <a:spAutoFit/>
          </a:bodyPr>
          <a:lstStyle/>
          <a:p>
            <a:pPr algn="ctr"/>
            <a:r>
              <a:rPr lang="en-US" b="1" dirty="0">
                <a:effectLst>
                  <a:outerShdw blurRad="38100" dist="38100" dir="2700000" algn="tl">
                    <a:srgbClr val="000000">
                      <a:alpha val="43137"/>
                    </a:srgbClr>
                  </a:outerShdw>
                </a:effectLst>
              </a:rPr>
              <a:t>ELECTRIC INDUSTRY COMPLAINTS RECEIVED BY </a:t>
            </a:r>
            <a:r>
              <a:rPr lang="en-US" b="1" dirty="0" smtClean="0">
                <a:effectLst>
                  <a:outerShdw blurRad="38100" dist="38100" dir="2700000" algn="tl">
                    <a:srgbClr val="000000">
                      <a:alpha val="43137"/>
                    </a:srgbClr>
                  </a:outerShdw>
                </a:effectLst>
              </a:rPr>
              <a:t>OCS </a:t>
            </a:r>
            <a:r>
              <a:rPr lang="en-US" b="1" dirty="0">
                <a:effectLst>
                  <a:outerShdw blurRad="38100" dist="38100" dir="2700000" algn="tl">
                    <a:srgbClr val="000000">
                      <a:alpha val="43137"/>
                    </a:srgbClr>
                  </a:outerShdw>
                </a:effectLst>
              </a:rPr>
              <a:t>FISCAL YEARS 2013 – 2015</a:t>
            </a:r>
            <a:endParaRPr lang="en-US" dirty="0">
              <a:effectLst>
                <a:outerShdw blurRad="38100" dist="38100" dir="2700000" algn="tl">
                  <a:srgbClr val="000000">
                    <a:alpha val="43137"/>
                  </a:srgbClr>
                </a:outerShdw>
              </a:effectLst>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04863" cy="74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61645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503</TotalTime>
  <Words>1730</Words>
  <Application>Microsoft Office PowerPoint</Application>
  <PresentationFormat>On-screen Show (4:3)</PresentationFormat>
  <Paragraphs>267</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Trek</vt:lpstr>
      <vt:lpstr>ENERGY SUPPLIER WORKSHOP August 4, 2015</vt:lpstr>
      <vt:lpstr>PowerPoint Presentation</vt:lpstr>
      <vt:lpstr>PowerPoint Presentation</vt:lpstr>
      <vt:lpstr>PowerPoint Presentation</vt:lpstr>
      <vt:lpstr>PowerPoint Presentation</vt:lpstr>
      <vt:lpstr>Office of Consumer Services (OCS)</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DC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CBOR ENERGY SUPPLIER WORKSHOP</dc:title>
  <dc:creator>ServUS</dc:creator>
  <cp:lastModifiedBy>ServUS</cp:lastModifiedBy>
  <cp:revision>54</cp:revision>
  <cp:lastPrinted>2015-08-03T20:56:09Z</cp:lastPrinted>
  <dcterms:created xsi:type="dcterms:W3CDTF">2015-07-30T18:36:12Z</dcterms:created>
  <dcterms:modified xsi:type="dcterms:W3CDTF">2015-08-03T21:00:36Z</dcterms:modified>
</cp:coreProperties>
</file>